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2"/>
  </p:notesMasterIdLst>
  <p:sldIdLst>
    <p:sldId id="256" r:id="rId2"/>
    <p:sldId id="257" r:id="rId3"/>
    <p:sldId id="259" r:id="rId4"/>
    <p:sldId id="275" r:id="rId5"/>
    <p:sldId id="274" r:id="rId6"/>
    <p:sldId id="258" r:id="rId7"/>
    <p:sldId id="260" r:id="rId8"/>
    <p:sldId id="261" r:id="rId9"/>
    <p:sldId id="262" r:id="rId10"/>
    <p:sldId id="263" r:id="rId11"/>
    <p:sldId id="264" r:id="rId12"/>
    <p:sldId id="272" r:id="rId13"/>
    <p:sldId id="265" r:id="rId14"/>
    <p:sldId id="277" r:id="rId15"/>
    <p:sldId id="273" r:id="rId16"/>
    <p:sldId id="271" r:id="rId17"/>
    <p:sldId id="266" r:id="rId18"/>
    <p:sldId id="267" r:id="rId19"/>
    <p:sldId id="268" r:id="rId20"/>
    <p:sldId id="269" r:id="rId21"/>
    <p:sldId id="270" r:id="rId22"/>
    <p:sldId id="276" r:id="rId23"/>
    <p:sldId id="278" r:id="rId24"/>
    <p:sldId id="279" r:id="rId25"/>
    <p:sldId id="280" r:id="rId26"/>
    <p:sldId id="281" r:id="rId27"/>
    <p:sldId id="282" r:id="rId28"/>
    <p:sldId id="283" r:id="rId29"/>
    <p:sldId id="284" r:id="rId30"/>
    <p:sldId id="285" r:id="rId31"/>
    <p:sldId id="286" r:id="rId32"/>
    <p:sldId id="290" r:id="rId33"/>
    <p:sldId id="287" r:id="rId34"/>
    <p:sldId id="288" r:id="rId35"/>
    <p:sldId id="289" r:id="rId36"/>
    <p:sldId id="291" r:id="rId37"/>
    <p:sldId id="292" r:id="rId38"/>
    <p:sldId id="293" r:id="rId39"/>
    <p:sldId id="294" r:id="rId40"/>
    <p:sldId id="295" r:id="rId41"/>
    <p:sldId id="296" r:id="rId42"/>
    <p:sldId id="297" r:id="rId43"/>
    <p:sldId id="298" r:id="rId44"/>
    <p:sldId id="299" r:id="rId45"/>
    <p:sldId id="300" r:id="rId46"/>
    <p:sldId id="301" r:id="rId47"/>
    <p:sldId id="303" r:id="rId48"/>
    <p:sldId id="306" r:id="rId49"/>
    <p:sldId id="304" r:id="rId50"/>
    <p:sldId id="305" r:id="rId5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75" d="100"/>
          <a:sy n="75" d="100"/>
        </p:scale>
        <p:origin x="-1224" y="156"/>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CA980AD-9509-49A9-8202-C4C1A248D124}" type="datetimeFigureOut">
              <a:rPr lang="en-US" smtClean="0"/>
              <a:t>23/09/2012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38FB4B2-1213-4C14-A521-E29A6E85F306}" type="slidenum">
              <a:rPr lang="en-US" smtClean="0"/>
              <a:t>‹#›</a:t>
            </a:fld>
            <a:endParaRPr lang="en-US"/>
          </a:p>
        </p:txBody>
      </p:sp>
    </p:spTree>
    <p:extLst>
      <p:ext uri="{BB962C8B-B14F-4D97-AF65-F5344CB8AC3E}">
        <p14:creationId xmlns:p14="http://schemas.microsoft.com/office/powerpoint/2010/main" val="366100911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When 18-year-old factory worker Dou Huhai came down with a cold, after a 15-hour shift at a zipper factory on the outskirts of Beijing, he had “neither the money nor the time” to see a doctor so he just took some medicine. The following day, still drowsy from the medication, he caught his left hand in his punching machine. </a:t>
            </a:r>
          </a:p>
          <a:p>
            <a:r>
              <a:rPr lang="en-US" sz="1200" b="0" i="0" u="none" strike="noStrike" kern="1200" baseline="0" dirty="0" smtClean="0">
                <a:solidFill>
                  <a:schemeClr val="tx1"/>
                </a:solidFill>
                <a:latin typeface="+mn-lt"/>
                <a:ea typeface="+mn-ea"/>
                <a:cs typeface="+mn-cs"/>
              </a:rPr>
              <a:t>Dou comes from a peasant family in </a:t>
            </a:r>
            <a:r>
              <a:rPr lang="en-US" sz="1200" b="0" i="0" u="none" strike="noStrike" kern="1200" baseline="0" dirty="0" err="1" smtClean="0">
                <a:solidFill>
                  <a:schemeClr val="tx1"/>
                </a:solidFill>
                <a:latin typeface="+mn-lt"/>
                <a:ea typeface="+mn-ea"/>
                <a:cs typeface="+mn-cs"/>
              </a:rPr>
              <a:t>Shaoyu</a:t>
            </a:r>
            <a:r>
              <a:rPr lang="en-US" sz="1200" b="0" i="0" u="none" strike="noStrike" kern="1200" baseline="0" dirty="0" smtClean="0">
                <a:solidFill>
                  <a:schemeClr val="tx1"/>
                </a:solidFill>
                <a:latin typeface="+mn-lt"/>
                <a:ea typeface="+mn-ea"/>
                <a:cs typeface="+mn-cs"/>
              </a:rPr>
              <a:t> Town, </a:t>
            </a:r>
            <a:r>
              <a:rPr lang="en-US" sz="1200" b="0" i="0" u="none" strike="noStrike" kern="1200" baseline="0" dirty="0" err="1" smtClean="0">
                <a:solidFill>
                  <a:schemeClr val="tx1"/>
                </a:solidFill>
                <a:latin typeface="+mn-lt"/>
                <a:ea typeface="+mn-ea"/>
                <a:cs typeface="+mn-cs"/>
              </a:rPr>
              <a:t>Xihe</a:t>
            </a:r>
            <a:r>
              <a:rPr lang="en-US" sz="1200" b="0" i="0" u="none" strike="noStrike" kern="1200" baseline="0" dirty="0" smtClean="0">
                <a:solidFill>
                  <a:schemeClr val="tx1"/>
                </a:solidFill>
                <a:latin typeface="+mn-lt"/>
                <a:ea typeface="+mn-ea"/>
                <a:cs typeface="+mn-cs"/>
              </a:rPr>
              <a:t> County, in China’s north-western Gansu Province and is one of China’s estimated 200 million migrant workers. </a:t>
            </a:r>
          </a:p>
          <a:p>
            <a:r>
              <a:rPr lang="en-US" sz="1200" b="0" i="0" u="none" strike="noStrike" kern="1200" baseline="0" dirty="0" smtClean="0">
                <a:solidFill>
                  <a:schemeClr val="tx1"/>
                </a:solidFill>
                <a:latin typeface="+mn-lt"/>
                <a:ea typeface="+mn-ea"/>
                <a:cs typeface="+mn-cs"/>
              </a:rPr>
              <a:t>Now over 30 million migrant work- </a:t>
            </a:r>
            <a:r>
              <a:rPr lang="en-US" sz="1200" b="0" i="0" u="none" strike="noStrike" kern="1200" baseline="0" dirty="0" err="1" smtClean="0">
                <a:solidFill>
                  <a:schemeClr val="tx1"/>
                </a:solidFill>
                <a:latin typeface="+mn-lt"/>
                <a:ea typeface="+mn-ea"/>
                <a:cs typeface="+mn-cs"/>
              </a:rPr>
              <a:t>ers</a:t>
            </a:r>
            <a:r>
              <a:rPr lang="en-US" sz="1200" b="0" i="0" u="none" strike="noStrike" kern="1200" baseline="0" dirty="0" smtClean="0">
                <a:solidFill>
                  <a:schemeClr val="tx1"/>
                </a:solidFill>
                <a:latin typeface="+mn-lt"/>
                <a:ea typeface="+mn-ea"/>
                <a:cs typeface="+mn-cs"/>
              </a:rPr>
              <a:t> are covered by the Urban </a:t>
            </a:r>
            <a:r>
              <a:rPr lang="en-US" sz="1200" b="0" i="0" u="none" strike="noStrike" kern="1200" baseline="0" dirty="0" err="1" smtClean="0">
                <a:solidFill>
                  <a:schemeClr val="tx1"/>
                </a:solidFill>
                <a:latin typeface="+mn-lt"/>
                <a:ea typeface="+mn-ea"/>
                <a:cs typeface="+mn-cs"/>
              </a:rPr>
              <a:t>Em</a:t>
            </a:r>
            <a:r>
              <a:rPr lang="en-US" sz="1200" b="0" i="0" u="none" strike="noStrike" kern="1200" baseline="0" dirty="0" smtClean="0">
                <a:solidFill>
                  <a:schemeClr val="tx1"/>
                </a:solidFill>
                <a:latin typeface="+mn-lt"/>
                <a:ea typeface="+mn-ea"/>
                <a:cs typeface="+mn-cs"/>
              </a:rPr>
              <a:t>- </a:t>
            </a:r>
            <a:r>
              <a:rPr lang="en-US" sz="1200" b="0" i="0" u="none" strike="noStrike" kern="1200" baseline="0" dirty="0" err="1" smtClean="0">
                <a:solidFill>
                  <a:schemeClr val="tx1"/>
                </a:solidFill>
                <a:latin typeface="+mn-lt"/>
                <a:ea typeface="+mn-ea"/>
                <a:cs typeface="+mn-cs"/>
              </a:rPr>
              <a:t>ployee</a:t>
            </a:r>
            <a:r>
              <a:rPr lang="en-US" sz="1200" b="0" i="0" u="none" strike="noStrike" kern="1200" baseline="0" dirty="0" smtClean="0">
                <a:solidFill>
                  <a:schemeClr val="tx1"/>
                </a:solidFill>
                <a:latin typeface="+mn-lt"/>
                <a:ea typeface="+mn-ea"/>
                <a:cs typeface="+mn-cs"/>
              </a:rPr>
              <a:t> Basic Health Insurance Scheme (URBMI), according to the Chinese Medical Insurance Association </a:t>
            </a:r>
          </a:p>
          <a:p>
            <a:r>
              <a:rPr lang="en-US" sz="1200" b="0" i="0" u="none" strike="noStrike" kern="1200" baseline="0" dirty="0" smtClean="0">
                <a:solidFill>
                  <a:schemeClr val="tx1"/>
                </a:solidFill>
                <a:latin typeface="+mn-lt"/>
                <a:ea typeface="+mn-ea"/>
                <a:cs typeface="+mn-cs"/>
              </a:rPr>
              <a:t>Since 2003, the government has focused on two main types of insurance: the New Rural Cooperative Medical Schemes (NRCMS), which were initiated in 2003 for rural populations; and the URBMI, first piloted in 88 cities in 2007. </a:t>
            </a:r>
            <a:endParaRPr lang="en-US" dirty="0"/>
          </a:p>
        </p:txBody>
      </p:sp>
      <p:sp>
        <p:nvSpPr>
          <p:cNvPr id="4" name="Slide Number Placeholder 3"/>
          <p:cNvSpPr>
            <a:spLocks noGrp="1"/>
          </p:cNvSpPr>
          <p:nvPr>
            <p:ph type="sldNum" sz="quarter" idx="10"/>
          </p:nvPr>
        </p:nvSpPr>
        <p:spPr/>
        <p:txBody>
          <a:bodyPr/>
          <a:lstStyle/>
          <a:p>
            <a:fld id="{A38FB4B2-1213-4C14-A521-E29A6E85F306}" type="slidenum">
              <a:rPr lang="en-US" smtClean="0"/>
              <a:t>5</a:t>
            </a:fld>
            <a:endParaRPr lang="en-US"/>
          </a:p>
        </p:txBody>
      </p:sp>
    </p:spTree>
    <p:extLst>
      <p:ext uri="{BB962C8B-B14F-4D97-AF65-F5344CB8AC3E}">
        <p14:creationId xmlns:p14="http://schemas.microsoft.com/office/powerpoint/2010/main" val="56748793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dirty="0" smtClean="0"/>
              <a:t>through their Departments of Health or by quasi-governmental autonomous agencies established for the purpose. </a:t>
            </a:r>
            <a:endParaRPr lang="en-US" sz="1200" b="1" dirty="0" smtClean="0"/>
          </a:p>
          <a:p>
            <a:endParaRPr lang="en-US" dirty="0"/>
          </a:p>
        </p:txBody>
      </p:sp>
      <p:sp>
        <p:nvSpPr>
          <p:cNvPr id="4" name="Slide Number Placeholder 3"/>
          <p:cNvSpPr>
            <a:spLocks noGrp="1"/>
          </p:cNvSpPr>
          <p:nvPr>
            <p:ph type="sldNum" sz="quarter" idx="10"/>
          </p:nvPr>
        </p:nvSpPr>
        <p:spPr/>
        <p:txBody>
          <a:bodyPr/>
          <a:lstStyle/>
          <a:p>
            <a:fld id="{A38FB4B2-1213-4C14-A521-E29A6E85F306}" type="slidenum">
              <a:rPr lang="en-US" smtClean="0"/>
              <a:t>47</a:t>
            </a:fld>
            <a:endParaRPr lang="en-US"/>
          </a:p>
        </p:txBody>
      </p:sp>
    </p:spTree>
    <p:extLst>
      <p:ext uri="{BB962C8B-B14F-4D97-AF65-F5344CB8AC3E}">
        <p14:creationId xmlns:p14="http://schemas.microsoft.com/office/powerpoint/2010/main" val="295257407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box here labeled “current pooled funds” depicts the situation in a hypothetical country where about half the population is covered for about half the possible services, but where less than half of the cost of these services is met from pooled funds. To get closer to universal coverage, the country would need to extend coverage to more people, offer more services and/or pay a greater part of the cost from pooled funds.</a:t>
            </a:r>
          </a:p>
          <a:p>
            <a:endParaRPr lang="en-US" dirty="0"/>
          </a:p>
        </p:txBody>
      </p:sp>
      <p:sp>
        <p:nvSpPr>
          <p:cNvPr id="4" name="Slide Number Placeholder 3"/>
          <p:cNvSpPr>
            <a:spLocks noGrp="1"/>
          </p:cNvSpPr>
          <p:nvPr>
            <p:ph type="sldNum" sz="quarter" idx="10"/>
          </p:nvPr>
        </p:nvSpPr>
        <p:spPr/>
        <p:txBody>
          <a:bodyPr/>
          <a:lstStyle/>
          <a:p>
            <a:fld id="{A38FB4B2-1213-4C14-A521-E29A6E85F306}" type="slidenum">
              <a:rPr lang="en-US" smtClean="0"/>
              <a:t>14</a:t>
            </a:fld>
            <a:endParaRPr lang="en-US"/>
          </a:p>
        </p:txBody>
      </p:sp>
    </p:spTree>
    <p:extLst>
      <p:ext uri="{BB962C8B-B14F-4D97-AF65-F5344CB8AC3E}">
        <p14:creationId xmlns:p14="http://schemas.microsoft.com/office/powerpoint/2010/main" val="195263835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u="none" strike="noStrike" kern="1200" baseline="0" dirty="0" smtClean="0">
                <a:solidFill>
                  <a:schemeClr val="tx1"/>
                </a:solidFill>
                <a:latin typeface="+mn-lt"/>
                <a:ea typeface="+mn-ea"/>
                <a:cs typeface="+mn-cs"/>
              </a:rPr>
              <a:t>Figure</a:t>
            </a:r>
          </a:p>
          <a:p>
            <a:r>
              <a:rPr lang="en-US" sz="1200" b="0" i="0" u="none" strike="noStrike" kern="1200" baseline="0" dirty="0" smtClean="0">
                <a:solidFill>
                  <a:schemeClr val="tx1"/>
                </a:solidFill>
                <a:latin typeface="+mn-lt"/>
                <a:ea typeface="+mn-ea"/>
                <a:cs typeface="+mn-cs"/>
              </a:rPr>
              <a:t>1.1 depicts a framework that would be required to fully explain the impact of</a:t>
            </a:r>
          </a:p>
          <a:p>
            <a:r>
              <a:rPr lang="en-US" sz="1200" b="0" i="0" u="none" strike="noStrike" kern="1200" baseline="0" dirty="0" smtClean="0">
                <a:solidFill>
                  <a:schemeClr val="tx1"/>
                </a:solidFill>
                <a:latin typeface="+mn-lt"/>
                <a:ea typeface="+mn-ea"/>
                <a:cs typeface="+mn-cs"/>
              </a:rPr>
              <a:t>insurance. The uptake of insurance or enrolment into insurance may depend on:</a:t>
            </a:r>
          </a:p>
          <a:p>
            <a:r>
              <a:rPr lang="en-US" sz="1200" b="0" i="0" u="none" strike="noStrike" kern="1200" baseline="0" dirty="0" smtClean="0">
                <a:solidFill>
                  <a:schemeClr val="tx1"/>
                </a:solidFill>
                <a:latin typeface="+mn-lt"/>
                <a:ea typeface="+mn-ea"/>
                <a:cs typeface="+mn-cs"/>
              </a:rPr>
              <a:t>how one perceives one’s own risk; an understanding of the product; and social</a:t>
            </a:r>
          </a:p>
          <a:p>
            <a:r>
              <a:rPr lang="en-US" sz="1200" b="0" i="0" u="none" strike="noStrike" kern="1200" baseline="0" dirty="0" smtClean="0">
                <a:solidFill>
                  <a:schemeClr val="tx1"/>
                </a:solidFill>
                <a:latin typeface="+mn-lt"/>
                <a:ea typeface="+mn-ea"/>
                <a:cs typeface="+mn-cs"/>
              </a:rPr>
              <a:t>factors such as trust in financial institutions as one pays into a fund where services</a:t>
            </a:r>
          </a:p>
          <a:p>
            <a:r>
              <a:rPr lang="en-US" sz="1200" b="0" i="0" u="none" strike="noStrike" kern="1200" baseline="0" dirty="0" smtClean="0">
                <a:solidFill>
                  <a:schemeClr val="tx1"/>
                </a:solidFill>
                <a:latin typeface="+mn-lt"/>
                <a:ea typeface="+mn-ea"/>
                <a:cs typeface="+mn-cs"/>
              </a:rPr>
              <a:t>are delivered just in case some event occurs. The first column in Figure 1.1 depicts</a:t>
            </a:r>
          </a:p>
          <a:p>
            <a:r>
              <a:rPr lang="en-US" sz="1200" b="0" i="0" u="none" strike="noStrike" kern="1200" baseline="0" dirty="0" smtClean="0">
                <a:solidFill>
                  <a:schemeClr val="tx1"/>
                </a:solidFill>
                <a:latin typeface="+mn-lt"/>
                <a:ea typeface="+mn-ea"/>
                <a:cs typeface="+mn-cs"/>
              </a:rPr>
              <a:t>the offer of insurance and the consumer reaction. The second column indicates</a:t>
            </a:r>
          </a:p>
          <a:p>
            <a:r>
              <a:rPr lang="en-US" sz="1200" b="0" i="0" u="none" strike="noStrike" kern="1200" baseline="0" dirty="0" smtClean="0">
                <a:solidFill>
                  <a:schemeClr val="tx1"/>
                </a:solidFill>
                <a:latin typeface="+mn-lt"/>
                <a:ea typeface="+mn-ea"/>
                <a:cs typeface="+mn-cs"/>
              </a:rPr>
              <a:t>that the </a:t>
            </a:r>
            <a:r>
              <a:rPr lang="en-US" sz="1200" b="0" i="0" u="none" strike="noStrike" kern="1200" baseline="0" dirty="0" err="1" smtClean="0">
                <a:solidFill>
                  <a:schemeClr val="tx1"/>
                </a:solidFill>
                <a:latin typeface="+mn-lt"/>
                <a:ea typeface="+mn-ea"/>
                <a:cs typeface="+mn-cs"/>
              </a:rPr>
              <a:t>utilisation</a:t>
            </a:r>
            <a:r>
              <a:rPr lang="en-US" sz="1200" b="0" i="0" u="none" strike="noStrike" kern="1200" baseline="0" dirty="0" smtClean="0">
                <a:solidFill>
                  <a:schemeClr val="tx1"/>
                </a:solidFill>
                <a:latin typeface="+mn-lt"/>
                <a:ea typeface="+mn-ea"/>
                <a:cs typeface="+mn-cs"/>
              </a:rPr>
              <a:t> of health care may depend on fees charged at point of contact</a:t>
            </a:r>
          </a:p>
          <a:p>
            <a:r>
              <a:rPr lang="en-US" sz="1200" b="0" i="0" u="none" strike="noStrike" kern="1200" baseline="0" dirty="0" smtClean="0">
                <a:solidFill>
                  <a:schemeClr val="tx1"/>
                </a:solidFill>
                <a:latin typeface="+mn-lt"/>
                <a:ea typeface="+mn-ea"/>
                <a:cs typeface="+mn-cs"/>
              </a:rPr>
              <a:t>and guidance from the service provider. The third column indicates that proper</a:t>
            </a:r>
          </a:p>
          <a:p>
            <a:r>
              <a:rPr lang="en-US" sz="1200" b="0" i="0" u="none" strike="noStrike" kern="1200" baseline="0" dirty="0" smtClean="0">
                <a:solidFill>
                  <a:schemeClr val="tx1"/>
                </a:solidFill>
                <a:latin typeface="+mn-lt"/>
                <a:ea typeface="+mn-ea"/>
                <a:cs typeface="+mn-cs"/>
              </a:rPr>
              <a:t>health care delivered through insurance can improve health status, reduce out-</a:t>
            </a:r>
            <a:r>
              <a:rPr lang="en-US" sz="1200" b="0" i="0" u="none" strike="noStrike" kern="1200" baseline="0" dirty="0" err="1" smtClean="0">
                <a:solidFill>
                  <a:schemeClr val="tx1"/>
                </a:solidFill>
                <a:latin typeface="+mn-lt"/>
                <a:ea typeface="+mn-ea"/>
                <a:cs typeface="+mn-cs"/>
              </a:rPr>
              <a:t>ofpocket</a:t>
            </a:r>
            <a:endParaRPr lang="en-US" sz="1200" b="0" i="0" u="none" strike="noStrike" kern="1200" baseline="0" dirty="0" smtClean="0">
              <a:solidFill>
                <a:schemeClr val="tx1"/>
              </a:solidFill>
              <a:latin typeface="+mn-lt"/>
              <a:ea typeface="+mn-ea"/>
              <a:cs typeface="+mn-cs"/>
            </a:endParaRPr>
          </a:p>
          <a:p>
            <a:r>
              <a:rPr lang="en-US" sz="1200" b="0" i="0" u="none" strike="noStrike" kern="1200" baseline="0" dirty="0" smtClean="0">
                <a:solidFill>
                  <a:schemeClr val="tx1"/>
                </a:solidFill>
                <a:latin typeface="+mn-lt"/>
                <a:ea typeface="+mn-ea"/>
                <a:cs typeface="+mn-cs"/>
              </a:rPr>
              <a:t>expenditure and limit the decline in </a:t>
            </a:r>
            <a:r>
              <a:rPr lang="en-US" sz="1200" b="0" i="0" u="none" strike="noStrike" kern="1200" baseline="0" dirty="0" err="1" smtClean="0">
                <a:solidFill>
                  <a:schemeClr val="tx1"/>
                </a:solidFill>
                <a:latin typeface="+mn-lt"/>
                <a:ea typeface="+mn-ea"/>
                <a:cs typeface="+mn-cs"/>
              </a:rPr>
              <a:t>labour</a:t>
            </a:r>
            <a:r>
              <a:rPr lang="en-US" sz="1200" b="0" i="0" u="none" strike="noStrike" kern="1200" baseline="0" dirty="0" smtClean="0">
                <a:solidFill>
                  <a:schemeClr val="tx1"/>
                </a:solidFill>
                <a:latin typeface="+mn-lt"/>
                <a:ea typeface="+mn-ea"/>
                <a:cs typeface="+mn-cs"/>
              </a:rPr>
              <a:t> productivity or supply. The two</a:t>
            </a:r>
          </a:p>
          <a:p>
            <a:r>
              <a:rPr lang="en-US" sz="1200" b="0" i="0" u="none" strike="noStrike" kern="1200" baseline="0" dirty="0" smtClean="0">
                <a:solidFill>
                  <a:schemeClr val="tx1"/>
                </a:solidFill>
                <a:latin typeface="+mn-lt"/>
                <a:ea typeface="+mn-ea"/>
                <a:cs typeface="+mn-cs"/>
              </a:rPr>
              <a:t>non-health outcomes make up consumption smoothing. Actual quality of care and</a:t>
            </a:r>
          </a:p>
          <a:p>
            <a:r>
              <a:rPr lang="en-US" sz="1200" b="0" i="0" u="none" strike="noStrike" kern="1200" baseline="0" dirty="0" smtClean="0">
                <a:solidFill>
                  <a:schemeClr val="tx1"/>
                </a:solidFill>
                <a:latin typeface="+mn-lt"/>
                <a:ea typeface="+mn-ea"/>
                <a:cs typeface="+mn-cs"/>
              </a:rPr>
              <a:t>Background</a:t>
            </a:r>
          </a:p>
          <a:p>
            <a:r>
              <a:rPr lang="en-US" sz="1200" b="0" i="1" u="none" strike="noStrike" kern="1200" baseline="0" dirty="0" smtClean="0">
                <a:solidFill>
                  <a:schemeClr val="tx1"/>
                </a:solidFill>
                <a:latin typeface="+mn-lt"/>
                <a:ea typeface="+mn-ea"/>
                <a:cs typeface="+mn-cs"/>
              </a:rPr>
              <a:t>Impact of national health insurance for the poor and the informal sector in low- and</a:t>
            </a:r>
          </a:p>
          <a:p>
            <a:r>
              <a:rPr lang="en-US" sz="1200" b="0" i="1" u="none" strike="noStrike" kern="1200" baseline="0" dirty="0" smtClean="0">
                <a:solidFill>
                  <a:schemeClr val="tx1"/>
                </a:solidFill>
                <a:latin typeface="+mn-lt"/>
                <a:ea typeface="+mn-ea"/>
                <a:cs typeface="+mn-cs"/>
              </a:rPr>
              <a:t>middle-income countries </a:t>
            </a:r>
            <a:r>
              <a:rPr lang="en-US" sz="1200" b="0" i="0" u="none" strike="noStrike" kern="1200" baseline="0" dirty="0" smtClean="0">
                <a:solidFill>
                  <a:schemeClr val="tx1"/>
                </a:solidFill>
                <a:latin typeface="+mn-lt"/>
                <a:ea typeface="+mn-ea"/>
                <a:cs typeface="+mn-cs"/>
              </a:rPr>
              <a:t>14</a:t>
            </a:r>
          </a:p>
          <a:p>
            <a:r>
              <a:rPr lang="en-US" sz="1200" b="0" i="0" u="none" strike="noStrike" kern="1200" baseline="0" dirty="0" smtClean="0">
                <a:solidFill>
                  <a:schemeClr val="tx1"/>
                </a:solidFill>
                <a:latin typeface="+mn-lt"/>
                <a:ea typeface="+mn-ea"/>
                <a:cs typeface="+mn-cs"/>
              </a:rPr>
              <a:t>costs that are not covered through insurance determine the final outcomes.</a:t>
            </a:r>
          </a:p>
          <a:p>
            <a:r>
              <a:rPr lang="en-US" sz="1200" b="0" i="0" u="none" strike="noStrike" kern="1200" baseline="0" dirty="0" smtClean="0">
                <a:solidFill>
                  <a:schemeClr val="tx1"/>
                </a:solidFill>
                <a:latin typeface="+mn-lt"/>
                <a:ea typeface="+mn-ea"/>
                <a:cs typeface="+mn-cs"/>
              </a:rPr>
              <a:t>Enrolment is as much an impact as </a:t>
            </a:r>
            <a:r>
              <a:rPr lang="en-US" sz="1200" b="0" i="0" u="none" strike="noStrike" kern="1200" baseline="0" dirty="0" err="1" smtClean="0">
                <a:solidFill>
                  <a:schemeClr val="tx1"/>
                </a:solidFill>
                <a:latin typeface="+mn-lt"/>
                <a:ea typeface="+mn-ea"/>
                <a:cs typeface="+mn-cs"/>
              </a:rPr>
              <a:t>utilisation</a:t>
            </a:r>
            <a:r>
              <a:rPr lang="en-US" sz="1200" b="0" i="0" u="none" strike="noStrike" kern="1200" baseline="0" dirty="0" smtClean="0">
                <a:solidFill>
                  <a:schemeClr val="tx1"/>
                </a:solidFill>
                <a:latin typeface="+mn-lt"/>
                <a:ea typeface="+mn-ea"/>
                <a:cs typeface="+mn-cs"/>
              </a:rPr>
              <a:t>.</a:t>
            </a:r>
            <a:endParaRPr lang="en-US" dirty="0"/>
          </a:p>
        </p:txBody>
      </p:sp>
      <p:sp>
        <p:nvSpPr>
          <p:cNvPr id="4" name="Slide Number Placeholder 3"/>
          <p:cNvSpPr>
            <a:spLocks noGrp="1"/>
          </p:cNvSpPr>
          <p:nvPr>
            <p:ph type="sldNum" sz="quarter" idx="10"/>
          </p:nvPr>
        </p:nvSpPr>
        <p:spPr/>
        <p:txBody>
          <a:bodyPr/>
          <a:lstStyle/>
          <a:p>
            <a:fld id="{A38FB4B2-1213-4C14-A521-E29A6E85F306}" type="slidenum">
              <a:rPr lang="en-US" smtClean="0"/>
              <a:t>15</a:t>
            </a:fld>
            <a:endParaRPr lang="en-US"/>
          </a:p>
        </p:txBody>
      </p:sp>
    </p:spTree>
    <p:extLst>
      <p:ext uri="{BB962C8B-B14F-4D97-AF65-F5344CB8AC3E}">
        <p14:creationId xmlns:p14="http://schemas.microsoft.com/office/powerpoint/2010/main" val="25026052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dirty="0" smtClean="0"/>
              <a:t>to purchase services on behalf of a population (a purchaser-provider split).</a:t>
            </a:r>
          </a:p>
          <a:p>
            <a:endParaRPr lang="en-US" dirty="0"/>
          </a:p>
        </p:txBody>
      </p:sp>
      <p:sp>
        <p:nvSpPr>
          <p:cNvPr id="4" name="Slide Number Placeholder 3"/>
          <p:cNvSpPr>
            <a:spLocks noGrp="1"/>
          </p:cNvSpPr>
          <p:nvPr>
            <p:ph type="sldNum" sz="quarter" idx="10"/>
          </p:nvPr>
        </p:nvSpPr>
        <p:spPr/>
        <p:txBody>
          <a:bodyPr/>
          <a:lstStyle/>
          <a:p>
            <a:fld id="{A38FB4B2-1213-4C14-A521-E29A6E85F306}" type="slidenum">
              <a:rPr lang="en-US" smtClean="0"/>
              <a:t>22</a:t>
            </a:fld>
            <a:endParaRPr lang="en-US"/>
          </a:p>
        </p:txBody>
      </p:sp>
    </p:spTree>
    <p:extLst>
      <p:ext uri="{BB962C8B-B14F-4D97-AF65-F5344CB8AC3E}">
        <p14:creationId xmlns:p14="http://schemas.microsoft.com/office/powerpoint/2010/main" val="235556286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In 2009, the British National Institute for Health and Clinical Excellence announced that the National Health Service could not offer some expensive medicines for the treatment of renal cancer because they were not cost effective. The cuts provoked some public anger but were defended by the institute as being part of difficult but necessary moves to ration resources and set priorities. The fact is new medicines and diagnostic and curative technologies become available much faster than new financial resources.</a:t>
            </a:r>
          </a:p>
        </p:txBody>
      </p:sp>
      <p:sp>
        <p:nvSpPr>
          <p:cNvPr id="4" name="Slide Number Placeholder 3"/>
          <p:cNvSpPr>
            <a:spLocks noGrp="1"/>
          </p:cNvSpPr>
          <p:nvPr>
            <p:ph type="sldNum" sz="quarter" idx="10"/>
          </p:nvPr>
        </p:nvSpPr>
        <p:spPr/>
        <p:txBody>
          <a:bodyPr/>
          <a:lstStyle/>
          <a:p>
            <a:fld id="{A38FB4B2-1213-4C14-A521-E29A6E85F306}" type="slidenum">
              <a:rPr lang="en-US" smtClean="0"/>
              <a:t>25</a:t>
            </a:fld>
            <a:endParaRPr lang="en-US"/>
          </a:p>
        </p:txBody>
      </p:sp>
    </p:spTree>
    <p:extLst>
      <p:ext uri="{BB962C8B-B14F-4D97-AF65-F5344CB8AC3E}">
        <p14:creationId xmlns:p14="http://schemas.microsoft.com/office/powerpoint/2010/main" val="292932292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There are several reasons countries do not prioritize health in their budgets, some fiscal, some political, some perhaps linked to the perception in ministries of finance that ministries of health are not efficient. In addition, the budget priorities governments give to health reflects the degree to which those in power care, or are made to care, about the health of their people.</a:t>
            </a:r>
          </a:p>
          <a:p>
            <a:r>
              <a:rPr lang="en-US" sz="1200" kern="1200" dirty="0" smtClean="0">
                <a:solidFill>
                  <a:schemeClr val="tx1"/>
                </a:solidFill>
                <a:effectLst/>
                <a:latin typeface="+mn-lt"/>
                <a:ea typeface="+mn-ea"/>
                <a:cs typeface="+mn-cs"/>
              </a:rPr>
              <a:t>Dealing with universal health coverage also means dealing with the poor and the marginalized, people who are often politically disenfranchised and lack representation. </a:t>
            </a:r>
          </a:p>
        </p:txBody>
      </p:sp>
      <p:sp>
        <p:nvSpPr>
          <p:cNvPr id="4" name="Slide Number Placeholder 3"/>
          <p:cNvSpPr>
            <a:spLocks noGrp="1"/>
          </p:cNvSpPr>
          <p:nvPr>
            <p:ph type="sldNum" sz="quarter" idx="10"/>
          </p:nvPr>
        </p:nvSpPr>
        <p:spPr/>
        <p:txBody>
          <a:bodyPr/>
          <a:lstStyle/>
          <a:p>
            <a:fld id="{A38FB4B2-1213-4C14-A521-E29A6E85F306}" type="slidenum">
              <a:rPr lang="en-US" smtClean="0"/>
              <a:t>28</a:t>
            </a:fld>
            <a:endParaRPr lang="en-US"/>
          </a:p>
        </p:txBody>
      </p:sp>
    </p:spTree>
    <p:extLst>
      <p:ext uri="{BB962C8B-B14F-4D97-AF65-F5344CB8AC3E}">
        <p14:creationId xmlns:p14="http://schemas.microsoft.com/office/powerpoint/2010/main" val="151816709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0" i="0" u="none" strike="noStrike" kern="1200" baseline="0" dirty="0" smtClean="0">
                <a:solidFill>
                  <a:schemeClr val="dk1"/>
                </a:solidFill>
                <a:latin typeface="+mn-lt"/>
                <a:ea typeface="+mn-ea"/>
                <a:cs typeface="+mn-cs"/>
              </a:rPr>
              <a:t>– a tax on foreign exchange transactions in the currency markets </a:t>
            </a:r>
            <a:endParaRPr lang="en-US" dirty="0" smtClean="0"/>
          </a:p>
          <a:p>
            <a:endParaRPr lang="en-US" dirty="0"/>
          </a:p>
        </p:txBody>
      </p:sp>
      <p:sp>
        <p:nvSpPr>
          <p:cNvPr id="4" name="Slide Number Placeholder 3"/>
          <p:cNvSpPr>
            <a:spLocks noGrp="1"/>
          </p:cNvSpPr>
          <p:nvPr>
            <p:ph type="sldNum" sz="quarter" idx="10"/>
          </p:nvPr>
        </p:nvSpPr>
        <p:spPr/>
        <p:txBody>
          <a:bodyPr/>
          <a:lstStyle/>
          <a:p>
            <a:fld id="{A38FB4B2-1213-4C14-A521-E29A6E85F306}" type="slidenum">
              <a:rPr lang="en-US" smtClean="0"/>
              <a:t>29</a:t>
            </a:fld>
            <a:endParaRPr lang="en-US"/>
          </a:p>
        </p:txBody>
      </p:sp>
    </p:spTree>
    <p:extLst>
      <p:ext uri="{BB962C8B-B14F-4D97-AF65-F5344CB8AC3E}">
        <p14:creationId xmlns:p14="http://schemas.microsoft.com/office/powerpoint/2010/main" val="16255260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Global variation in recourse to Caesarean section:</a:t>
            </a:r>
            <a:endParaRPr lang="en-US" sz="1200" kern="1200" dirty="0" smtClean="0">
              <a:solidFill>
                <a:schemeClr val="tx1"/>
              </a:solidFill>
              <a:effectLst/>
              <a:latin typeface="+mn-lt"/>
              <a:ea typeface="+mn-ea"/>
              <a:cs typeface="+mn-cs"/>
            </a:endParaRPr>
          </a:p>
          <a:p>
            <a:r>
              <a:rPr lang="en-US" sz="1200" b="1" kern="120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number of Caesarean sections varies enormously between countries. Data for Caesarean sections performed in 137 countries in 2007 show that in 54 countries, Caesarean births represented less than 10% of all births; in 69 countries, the percentage was more than 15%. Only 14 countries reported rates in the recommended 10–15% range. A country-specific analysis based on WHO-CHOICE (CHOosing Interventions that are Cost Effective) methods reveals that the cost of global excess Caesarean sections is over US$ 2 billion annually. </a:t>
            </a:r>
          </a:p>
          <a:p>
            <a:endParaRPr lang="en-US" dirty="0"/>
          </a:p>
        </p:txBody>
      </p:sp>
      <p:sp>
        <p:nvSpPr>
          <p:cNvPr id="4" name="Slide Number Placeholder 3"/>
          <p:cNvSpPr>
            <a:spLocks noGrp="1"/>
          </p:cNvSpPr>
          <p:nvPr>
            <p:ph type="sldNum" sz="quarter" idx="10"/>
          </p:nvPr>
        </p:nvSpPr>
        <p:spPr/>
        <p:txBody>
          <a:bodyPr/>
          <a:lstStyle/>
          <a:p>
            <a:fld id="{A38FB4B2-1213-4C14-A521-E29A6E85F306}" type="slidenum">
              <a:rPr lang="en-US" smtClean="0"/>
              <a:t>38</a:t>
            </a:fld>
            <a:endParaRPr lang="en-US"/>
          </a:p>
        </p:txBody>
      </p:sp>
    </p:spTree>
    <p:extLst>
      <p:ext uri="{BB962C8B-B14F-4D97-AF65-F5344CB8AC3E}">
        <p14:creationId xmlns:p14="http://schemas.microsoft.com/office/powerpoint/2010/main" val="35598266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It is possible for India, even within the financial resources available to it, to devise an effective architecture of health financing and financial protection that can offer UHC to every citizen.</a:t>
            </a:r>
          </a:p>
          <a:p>
            <a:endParaRPr lang="en-US" dirty="0"/>
          </a:p>
        </p:txBody>
      </p:sp>
      <p:sp>
        <p:nvSpPr>
          <p:cNvPr id="4" name="Slide Number Placeholder 3"/>
          <p:cNvSpPr>
            <a:spLocks noGrp="1"/>
          </p:cNvSpPr>
          <p:nvPr>
            <p:ph type="sldNum" sz="quarter" idx="10"/>
          </p:nvPr>
        </p:nvSpPr>
        <p:spPr/>
        <p:txBody>
          <a:bodyPr/>
          <a:lstStyle/>
          <a:p>
            <a:fld id="{A38FB4B2-1213-4C14-A521-E29A6E85F306}" type="slidenum">
              <a:rPr lang="en-US" smtClean="0"/>
              <a:t>42</a:t>
            </a:fld>
            <a:endParaRPr lang="en-US"/>
          </a:p>
        </p:txBody>
      </p:sp>
    </p:spTree>
    <p:extLst>
      <p:ext uri="{BB962C8B-B14F-4D97-AF65-F5344CB8AC3E}">
        <p14:creationId xmlns:p14="http://schemas.microsoft.com/office/powerpoint/2010/main" val="70884487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891821" y="5617774"/>
            <a:ext cx="7382935"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989952" y="1016990"/>
            <a:ext cx="7179733" cy="4831643"/>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990600" y="1009650"/>
            <a:ext cx="7179733" cy="4831643"/>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769521" y="702069"/>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7855433" y="749720"/>
            <a:ext cx="566928" cy="566928"/>
          </a:xfrm>
          <a:prstGeom prst="rect">
            <a:avLst/>
          </a:prstGeom>
          <a:noFill/>
        </p:spPr>
      </p:pic>
      <p:sp>
        <p:nvSpPr>
          <p:cNvPr id="2" name="Title 1"/>
          <p:cNvSpPr>
            <a:spLocks noGrp="1"/>
          </p:cNvSpPr>
          <p:nvPr>
            <p:ph type="ctrTitle"/>
          </p:nvPr>
        </p:nvSpPr>
        <p:spPr>
          <a:xfrm>
            <a:off x="1727201" y="1794935"/>
            <a:ext cx="5723468" cy="1828090"/>
          </a:xfrm>
        </p:spPr>
        <p:txBody>
          <a:bodyPr anchor="b">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1727200" y="3736622"/>
            <a:ext cx="5712179" cy="1524000"/>
          </a:xfrm>
        </p:spPr>
        <p:txBody>
          <a:bodyPr/>
          <a:lstStyle>
            <a:lvl1pPr marL="0" indent="0" algn="ctr">
              <a:buNone/>
              <a:defRPr>
                <a:solidFill>
                  <a:schemeClr val="tx2"/>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a:xfrm>
            <a:off x="6770676" y="5357592"/>
            <a:ext cx="1213821" cy="365125"/>
          </a:xfrm>
        </p:spPr>
        <p:txBody>
          <a:bodyPr/>
          <a:lstStyle/>
          <a:p>
            <a:fld id="{1D8BD707-D9CF-40AE-B4C6-C98DA3205C09}" type="datetimeFigureOut">
              <a:rPr lang="en-US" smtClean="0"/>
              <a:pPr/>
              <a:t>23/09/2012</a:t>
            </a:fld>
            <a:endParaRPr lang="en-US"/>
          </a:p>
        </p:txBody>
      </p:sp>
      <p:sp>
        <p:nvSpPr>
          <p:cNvPr id="5" name="Footer Placeholder 4"/>
          <p:cNvSpPr>
            <a:spLocks noGrp="1"/>
          </p:cNvSpPr>
          <p:nvPr>
            <p:ph type="ftr" sz="quarter" idx="11"/>
          </p:nvPr>
        </p:nvSpPr>
        <p:spPr>
          <a:xfrm>
            <a:off x="1174044" y="5357592"/>
            <a:ext cx="5034845" cy="365125"/>
          </a:xfrm>
        </p:spPr>
        <p:txBody>
          <a:bodyPr/>
          <a:lstStyle/>
          <a:p>
            <a:endParaRPr lang="en-US"/>
          </a:p>
        </p:txBody>
      </p:sp>
      <p:sp>
        <p:nvSpPr>
          <p:cNvPr id="6" name="Slide Number Placeholder 5"/>
          <p:cNvSpPr>
            <a:spLocks noGrp="1"/>
          </p:cNvSpPr>
          <p:nvPr>
            <p:ph type="sldNum" sz="quarter" idx="12"/>
          </p:nvPr>
        </p:nvSpPr>
        <p:spPr>
          <a:xfrm>
            <a:off x="6213930" y="5357592"/>
            <a:ext cx="554023" cy="365125"/>
          </a:xfrm>
        </p:spPr>
        <p:txBody>
          <a:bodyPr/>
          <a:lstStyle>
            <a:lvl1pPr algn="ctr">
              <a:defRPr/>
            </a:lvl1p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23/09/2012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1" y="925690"/>
            <a:ext cx="1430867" cy="4763911"/>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298221" y="1106312"/>
            <a:ext cx="5178779" cy="440266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23/09/2012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23/09/2012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444979" y="2239430"/>
            <a:ext cx="6254044" cy="1362075"/>
          </a:xfrm>
        </p:spPr>
        <p:txBody>
          <a:bodyPr anchor="b"/>
          <a:lstStyle>
            <a:lvl1pPr algn="ctr">
              <a:defRPr sz="4000" b="0" cap="none" baseline="0"/>
            </a:lvl1pPr>
          </a:lstStyle>
          <a:p>
            <a:r>
              <a:rPr lang="en-US" smtClean="0"/>
              <a:t>Click to edit Master title style</a:t>
            </a:r>
            <a:endParaRPr lang="en-US" dirty="0"/>
          </a:p>
        </p:txBody>
      </p:sp>
      <p:sp>
        <p:nvSpPr>
          <p:cNvPr id="3" name="Text Placeholder 2"/>
          <p:cNvSpPr>
            <a:spLocks noGrp="1"/>
          </p:cNvSpPr>
          <p:nvPr>
            <p:ph type="body" idx="1"/>
          </p:nvPr>
        </p:nvSpPr>
        <p:spPr>
          <a:xfrm>
            <a:off x="1456267" y="3725334"/>
            <a:ext cx="6231467" cy="1309511"/>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23/09/2012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23/09/2012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
        <p:nvSpPr>
          <p:cNvPr id="9" name="Content Placeholder 8"/>
          <p:cNvSpPr>
            <a:spLocks noGrp="1"/>
          </p:cNvSpPr>
          <p:nvPr>
            <p:ph sz="quarter" idx="13"/>
          </p:nvPr>
        </p:nvSpPr>
        <p:spPr>
          <a:xfrm>
            <a:off x="1298448" y="2121407"/>
            <a:ext cx="3200400" cy="360273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63440" y="2119313"/>
            <a:ext cx="3200400" cy="36052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557869" y="2122312"/>
            <a:ext cx="2939521" cy="820208"/>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910669" y="2122311"/>
            <a:ext cx="2944368" cy="822960"/>
          </a:xfrm>
        </p:spPr>
        <p:txBody>
          <a:bodyPr anchor="b">
            <a:normAutofit/>
          </a:bodyPr>
          <a:lstStyle>
            <a:lvl1pPr marL="0" indent="0" algn="ctr">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1D8BD707-D9CF-40AE-B4C6-C98DA3205C09}" type="datetimeFigureOut">
              <a:rPr lang="en-US" smtClean="0"/>
              <a:pPr/>
              <a:t>23/09/2012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
        <p:nvSpPr>
          <p:cNvPr id="11" name="Content Placeholder 10"/>
          <p:cNvSpPr>
            <a:spLocks noGrp="1"/>
          </p:cNvSpPr>
          <p:nvPr>
            <p:ph sz="quarter" idx="13"/>
          </p:nvPr>
        </p:nvSpPr>
        <p:spPr>
          <a:xfrm>
            <a:off x="1298448" y="2944368"/>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45151" y="2944813"/>
            <a:ext cx="3227832" cy="277977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23/09/2012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23/09/2012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1" name="Freeform 1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6" name="Rectangle 15"/>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Rectangle 16"/>
          <p:cNvSpPr/>
          <p:nvPr/>
        </p:nvSpPr>
        <p:spPr>
          <a:xfrm rot="60000">
            <a:off x="4471416" y="603504"/>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Rectangle 13"/>
          <p:cNvSpPr/>
          <p:nvPr/>
        </p:nvSpPr>
        <p:spPr>
          <a:xfrm rot="21540000">
            <a:off x="749808" y="576072"/>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8"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9"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8976" y="2020042"/>
            <a:ext cx="3064827" cy="1503037"/>
          </a:xfrm>
        </p:spPr>
        <p:txBody>
          <a:bodyPr anchor="b">
            <a:normAutofit/>
          </a:bodyPr>
          <a:lstStyle>
            <a:lvl1pPr algn="ctr">
              <a:defRPr sz="2400" b="0"/>
            </a:lvl1pPr>
          </a:lstStyle>
          <a:p>
            <a:r>
              <a:rPr lang="en-US" smtClean="0"/>
              <a:t>Click to edit Master title style</a:t>
            </a:r>
            <a:endParaRPr lang="en-US"/>
          </a:p>
        </p:txBody>
      </p:sp>
      <p:sp>
        <p:nvSpPr>
          <p:cNvPr id="3" name="Content Placeholder 2"/>
          <p:cNvSpPr>
            <a:spLocks noGrp="1"/>
          </p:cNvSpPr>
          <p:nvPr>
            <p:ph idx="1"/>
          </p:nvPr>
        </p:nvSpPr>
        <p:spPr>
          <a:xfrm rot="60000">
            <a:off x="4854291" y="1150993"/>
            <a:ext cx="3020792" cy="4625489"/>
          </a:xfrm>
        </p:spPr>
        <p:txBody>
          <a:bodyPr anchor="ctr"/>
          <a:lstStyle>
            <a:lvl1pPr>
              <a:defRPr sz="2200"/>
            </a:lvl1pPr>
            <a:lvl2pPr>
              <a:defRPr sz="2000"/>
            </a:lvl2pPr>
            <a:lvl3pPr>
              <a:defRPr sz="1800"/>
            </a:lvl3pPr>
            <a:lvl4pPr>
              <a:defRPr sz="16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rot="-60000">
            <a:off x="1148125" y="3623748"/>
            <a:ext cx="3048891" cy="210040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1698" y="5885672"/>
            <a:ext cx="1213821" cy="365125"/>
          </a:xfrm>
        </p:spPr>
        <p:txBody>
          <a:bodyPr/>
          <a:lstStyle/>
          <a:p>
            <a:fld id="{1D8BD707-D9CF-40AE-B4C6-C98DA3205C09}" type="datetimeFigureOut">
              <a:rPr lang="en-US" smtClean="0"/>
              <a:pPr/>
              <a:t>23/09/2012</a:t>
            </a:fld>
            <a:endParaRPr lang="en-US"/>
          </a:p>
        </p:txBody>
      </p:sp>
      <p:sp>
        <p:nvSpPr>
          <p:cNvPr id="6" name="Footer Placeholder 5"/>
          <p:cNvSpPr>
            <a:spLocks noGrp="1"/>
          </p:cNvSpPr>
          <p:nvPr>
            <p:ph type="ftr" sz="quarter" idx="11"/>
          </p:nvPr>
        </p:nvSpPr>
        <p:spPr>
          <a:xfrm rot="-60000">
            <a:off x="914554" y="5829261"/>
            <a:ext cx="3522607" cy="365125"/>
          </a:xfrm>
        </p:spPr>
        <p:txBody>
          <a:bodyPr/>
          <a:lstStyle/>
          <a:p>
            <a:endParaRPr lang="en-US"/>
          </a:p>
        </p:txBody>
      </p:sp>
      <p:sp>
        <p:nvSpPr>
          <p:cNvPr id="7" name="Slide Number Placeholder 6"/>
          <p:cNvSpPr>
            <a:spLocks noGrp="1"/>
          </p:cNvSpPr>
          <p:nvPr>
            <p:ph type="sldNum" sz="quarter" idx="12"/>
          </p:nvPr>
        </p:nvSpPr>
        <p:spPr>
          <a:xfrm rot="60000">
            <a:off x="7557313" y="5896961"/>
            <a:ext cx="554023" cy="365125"/>
          </a:xfrm>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8" name="Group 15"/>
          <p:cNvGrpSpPr/>
          <p:nvPr/>
        </p:nvGrpSpPr>
        <p:grpSpPr>
          <a:xfrm>
            <a:off x="0" y="0"/>
            <a:ext cx="9144000" cy="6858000"/>
            <a:chOff x="0" y="0"/>
            <a:chExt cx="9144000" cy="6858000"/>
          </a:xfrm>
        </p:grpSpPr>
        <p:sp>
          <p:nvSpPr>
            <p:cNvPr id="9" name="Rectangle 8"/>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1" name="Freeform 30"/>
          <p:cNvSpPr/>
          <p:nvPr/>
        </p:nvSpPr>
        <p:spPr>
          <a:xfrm rot="10800000">
            <a:off x="632177" y="6058038"/>
            <a:ext cx="772160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rot="21540000">
            <a:off x="749204" y="576868"/>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ectangle 12"/>
          <p:cNvSpPr/>
          <p:nvPr/>
        </p:nvSpPr>
        <p:spPr>
          <a:xfrm rot="21540000">
            <a:off x="745058" y="575769"/>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9" name="Rectangle 28"/>
          <p:cNvSpPr/>
          <p:nvPr/>
        </p:nvSpPr>
        <p:spPr>
          <a:xfrm rot="60000">
            <a:off x="4468872" y="605163"/>
            <a:ext cx="3788941" cy="5722296"/>
          </a:xfrm>
          <a:prstGeom prst="rect">
            <a:avLst/>
          </a:prstGeom>
          <a:solidFill>
            <a:schemeClr val="bg1"/>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0" name="Rectangle 29"/>
          <p:cNvSpPr/>
          <p:nvPr/>
        </p:nvSpPr>
        <p:spPr>
          <a:xfrm rot="60000">
            <a:off x="4464768" y="603920"/>
            <a:ext cx="3788941" cy="5722296"/>
          </a:xfrm>
          <a:prstGeom prst="rect">
            <a:avLst/>
          </a:prstGeom>
          <a:blipFill dpi="0" rotWithShape="1">
            <a:blip r:embed="rId2"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4" name="Picture 2" descr="C:\Users\Administrator\Desktop\Pushpin Dev\Assets\pushpinLeft.png"/>
          <p:cNvPicPr>
            <a:picLocks noChangeAspect="1" noChangeArrowheads="1"/>
          </p:cNvPicPr>
          <p:nvPr/>
        </p:nvPicPr>
        <p:blipFill>
          <a:blip r:embed="rId3" cstate="print"/>
          <a:srcRect/>
          <a:stretch>
            <a:fillRect/>
          </a:stretch>
        </p:blipFill>
        <p:spPr bwMode="auto">
          <a:xfrm rot="1435684">
            <a:off x="2371106" y="293953"/>
            <a:ext cx="567831" cy="567830"/>
          </a:xfrm>
          <a:prstGeom prst="rect">
            <a:avLst/>
          </a:prstGeom>
          <a:noFill/>
        </p:spPr>
      </p:pic>
      <p:pic>
        <p:nvPicPr>
          <p:cNvPr id="15" name="Picture 2" descr="C:\Users\Administrator\Desktop\Pushpin Dev\Assets\pushpinLeft.png"/>
          <p:cNvPicPr>
            <a:picLocks noChangeAspect="1" noChangeArrowheads="1"/>
          </p:cNvPicPr>
          <p:nvPr/>
        </p:nvPicPr>
        <p:blipFill>
          <a:blip r:embed="rId3" cstate="print"/>
          <a:srcRect/>
          <a:stretch>
            <a:fillRect/>
          </a:stretch>
        </p:blipFill>
        <p:spPr bwMode="auto">
          <a:xfrm rot="4096196">
            <a:off x="6279647" y="333163"/>
            <a:ext cx="566928" cy="566928"/>
          </a:xfrm>
          <a:prstGeom prst="rect">
            <a:avLst/>
          </a:prstGeom>
          <a:noFill/>
        </p:spPr>
      </p:pic>
      <p:sp>
        <p:nvSpPr>
          <p:cNvPr id="2" name="Title 1"/>
          <p:cNvSpPr>
            <a:spLocks noGrp="1"/>
          </p:cNvSpPr>
          <p:nvPr>
            <p:ph type="title"/>
          </p:nvPr>
        </p:nvSpPr>
        <p:spPr>
          <a:xfrm rot="-60000">
            <a:off x="1106424" y="2020824"/>
            <a:ext cx="3063240" cy="1499616"/>
          </a:xfrm>
        </p:spPr>
        <p:txBody>
          <a:bodyPr anchor="b">
            <a:normAutofit/>
          </a:bodyPr>
          <a:lstStyle>
            <a:lvl1pPr algn="ctr">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rot="60000">
            <a:off x="4898615" y="1207272"/>
            <a:ext cx="2913863" cy="4539412"/>
          </a:xfrm>
          <a:ln w="101600" cap="rnd">
            <a:solidFill>
              <a:srgbClr val="FFFFFF"/>
            </a:solidFill>
          </a:ln>
          <a:effectLst>
            <a:outerShdw blurRad="88900" dir="2700000" algn="tl" rotWithShape="0">
              <a:prstClr val="black">
                <a:alpha val="40000"/>
              </a:prstClr>
            </a:outerShdw>
          </a:effectLst>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a:p>
        </p:txBody>
      </p:sp>
      <p:sp>
        <p:nvSpPr>
          <p:cNvPr id="4" name="Text Placeholder 3"/>
          <p:cNvSpPr>
            <a:spLocks noGrp="1"/>
          </p:cNvSpPr>
          <p:nvPr>
            <p:ph type="body" sz="half" idx="2"/>
          </p:nvPr>
        </p:nvSpPr>
        <p:spPr>
          <a:xfrm rot="-60000">
            <a:off x="1152144" y="3621024"/>
            <a:ext cx="3044952" cy="2103120"/>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rot="60000">
            <a:off x="6345936" y="5888737"/>
            <a:ext cx="1213821" cy="365125"/>
          </a:xfrm>
        </p:spPr>
        <p:txBody>
          <a:bodyPr/>
          <a:lstStyle/>
          <a:p>
            <a:fld id="{1D8BD707-D9CF-40AE-B4C6-C98DA3205C09}" type="datetimeFigureOut">
              <a:rPr lang="en-US" smtClean="0"/>
              <a:pPr/>
              <a:t>23/09/2012</a:t>
            </a:fld>
            <a:endParaRPr lang="en-US"/>
          </a:p>
        </p:txBody>
      </p:sp>
      <p:sp>
        <p:nvSpPr>
          <p:cNvPr id="6" name="Footer Placeholder 5"/>
          <p:cNvSpPr>
            <a:spLocks noGrp="1"/>
          </p:cNvSpPr>
          <p:nvPr>
            <p:ph type="ftr" sz="quarter" idx="11"/>
          </p:nvPr>
        </p:nvSpPr>
        <p:spPr>
          <a:xfrm rot="-60000">
            <a:off x="914569" y="5831037"/>
            <a:ext cx="3319043" cy="365125"/>
          </a:xfrm>
        </p:spPr>
        <p:txBody>
          <a:bodyPr/>
          <a:lstStyle/>
          <a:p>
            <a:endParaRPr lang="en-US"/>
          </a:p>
        </p:txBody>
      </p:sp>
      <p:sp>
        <p:nvSpPr>
          <p:cNvPr id="7" name="Slide Number Placeholder 6"/>
          <p:cNvSpPr>
            <a:spLocks noGrp="1"/>
          </p:cNvSpPr>
          <p:nvPr>
            <p:ph type="sldNum" sz="quarter" idx="12"/>
          </p:nvPr>
        </p:nvSpPr>
        <p:spPr>
          <a:xfrm rot="60000">
            <a:off x="7562089" y="5900026"/>
            <a:ext cx="554023" cy="365125"/>
          </a:xfrm>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3.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4.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grpSp>
        <p:nvGrpSpPr>
          <p:cNvPr id="7" name="Group 15"/>
          <p:cNvGrpSpPr/>
          <p:nvPr/>
        </p:nvGrpSpPr>
        <p:grpSpPr>
          <a:xfrm>
            <a:off x="0" y="0"/>
            <a:ext cx="9144000" cy="6858000"/>
            <a:chOff x="0" y="0"/>
            <a:chExt cx="9144000" cy="6858000"/>
          </a:xfrm>
        </p:grpSpPr>
        <p:sp>
          <p:nvSpPr>
            <p:cNvPr id="8" name="Rectangle 7"/>
            <p:cNvSpPr/>
            <p:nvPr/>
          </p:nvSpPr>
          <p:spPr>
            <a:xfrm>
              <a:off x="0" y="0"/>
              <a:ext cx="7162800" cy="6858000"/>
            </a:xfrm>
            <a:prstGeom prst="rect">
              <a:avLst/>
            </a:prstGeom>
            <a:gradFill flip="none" rotWithShape="1">
              <a:gsLst>
                <a:gs pos="0">
                  <a:srgbClr val="010101">
                    <a:alpha val="51765"/>
                  </a:srgbClr>
                </a:gs>
                <a:gs pos="60000">
                  <a:srgbClr val="FEFEFE">
                    <a:alpha val="0"/>
                  </a:srgbClr>
                </a:gs>
              </a:gsLst>
              <a:path path="circle">
                <a:fillToRect t="100000" r="100000"/>
              </a:path>
              <a:tileRect l="-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Rectangle 8"/>
            <p:cNvSpPr/>
            <p:nvPr/>
          </p:nvSpPr>
          <p:spPr>
            <a:xfrm>
              <a:off x="1143000" y="0"/>
              <a:ext cx="8001000" cy="6858000"/>
            </a:xfrm>
            <a:prstGeom prst="rect">
              <a:avLst/>
            </a:prstGeom>
            <a:gradFill flip="none" rotWithShape="1">
              <a:gsLst>
                <a:gs pos="0">
                  <a:srgbClr val="010101">
                    <a:alpha val="56000"/>
                  </a:srgbClr>
                </a:gs>
                <a:gs pos="61000">
                  <a:srgbClr val="FEFEFE">
                    <a:alpha val="0"/>
                  </a:srgbClr>
                </a:gs>
              </a:gsLst>
              <a:path path="circle">
                <a:fillToRect l="100000" t="100000"/>
              </a:path>
              <a:tileRect r="-100000" b="-10000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10" name="Freeform 9"/>
          <p:cNvSpPr/>
          <p:nvPr/>
        </p:nvSpPr>
        <p:spPr>
          <a:xfrm rot="10800000">
            <a:off x="628650" y="6069330"/>
            <a:ext cx="7920991" cy="537210"/>
          </a:xfrm>
          <a:custGeom>
            <a:avLst/>
            <a:gdLst>
              <a:gd name="connsiteX0" fmla="*/ 0 w 7955280"/>
              <a:gd name="connsiteY0" fmla="*/ 495300 h 495300"/>
              <a:gd name="connsiteX1" fmla="*/ 169546 w 7955280"/>
              <a:gd name="connsiteY1" fmla="*/ 0 h 495300"/>
              <a:gd name="connsiteX2" fmla="*/ 7785734 w 7955280"/>
              <a:gd name="connsiteY2" fmla="*/ 0 h 495300"/>
              <a:gd name="connsiteX3" fmla="*/ 7955280 w 7955280"/>
              <a:gd name="connsiteY3" fmla="*/ 495300 h 495300"/>
              <a:gd name="connsiteX4" fmla="*/ 0 w 7955280"/>
              <a:gd name="connsiteY4" fmla="*/ 495300 h 495300"/>
              <a:gd name="connsiteX0" fmla="*/ 0 w 7955280"/>
              <a:gd name="connsiteY0" fmla="*/ 495300 h 495300"/>
              <a:gd name="connsiteX1" fmla="*/ 169546 w 7955280"/>
              <a:gd name="connsiteY1" fmla="*/ 0 h 495300"/>
              <a:gd name="connsiteX2" fmla="*/ 3966210 w 7955280"/>
              <a:gd name="connsiteY2" fmla="*/ 95250 h 495300"/>
              <a:gd name="connsiteX3" fmla="*/ 7785734 w 7955280"/>
              <a:gd name="connsiteY3" fmla="*/ 0 h 495300"/>
              <a:gd name="connsiteX4" fmla="*/ 7955280 w 7955280"/>
              <a:gd name="connsiteY4" fmla="*/ 495300 h 495300"/>
              <a:gd name="connsiteX5" fmla="*/ 0 w 7955280"/>
              <a:gd name="connsiteY5" fmla="*/ 495300 h 49530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955280" h="495300">
                <a:moveTo>
                  <a:pt x="0" y="495300"/>
                </a:moveTo>
                <a:lnTo>
                  <a:pt x="169546" y="0"/>
                </a:lnTo>
                <a:lnTo>
                  <a:pt x="3966210" y="95250"/>
                </a:lnTo>
                <a:lnTo>
                  <a:pt x="7785734" y="0"/>
                </a:lnTo>
                <a:lnTo>
                  <a:pt x="7955280" y="495300"/>
                </a:lnTo>
                <a:lnTo>
                  <a:pt x="0" y="495300"/>
                </a:lnTo>
                <a:close/>
              </a:path>
            </a:pathLst>
          </a:custGeom>
          <a:gradFill flip="none" rotWithShape="1">
            <a:gsLst>
              <a:gs pos="30000">
                <a:srgbClr val="010101">
                  <a:alpha val="34000"/>
                </a:srgbClr>
              </a:gs>
              <a:gs pos="100000">
                <a:srgbClr val="010101">
                  <a:alpha val="26000"/>
                </a:srgbClr>
              </a:gs>
            </a:gsLst>
            <a:path path="circle">
              <a:fillToRect l="50000" t="50000" r="50000" b="50000"/>
            </a:path>
            <a:tileRect/>
          </a:gra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731520" y="575310"/>
            <a:ext cx="7696200" cy="5715000"/>
          </a:xfrm>
          <a:prstGeom prst="rect">
            <a:avLst/>
          </a:prstGeom>
          <a:solidFill>
            <a:schemeClr val="bg1">
              <a:lumMod val="75000"/>
              <a:lumOff val="25000"/>
            </a:schemeClr>
          </a:solid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Rectangle 11"/>
          <p:cNvSpPr/>
          <p:nvPr/>
        </p:nvSpPr>
        <p:spPr>
          <a:xfrm>
            <a:off x="731520" y="576072"/>
            <a:ext cx="7696200" cy="5715000"/>
          </a:xfrm>
          <a:prstGeom prst="rect">
            <a:avLst/>
          </a:prstGeom>
          <a:blipFill dpi="0" rotWithShape="1">
            <a:blip r:embed="rId13" cstate="print">
              <a:alphaModFix amt="20000"/>
              <a:grayscl/>
              <a:lum contrast="12000"/>
            </a:blip>
            <a:srcRect/>
            <a:tile tx="0" ty="0" sx="100000" sy="100000" flip="none" algn="tl"/>
          </a:blipFill>
          <a:ln w="6350">
            <a:noFill/>
          </a:ln>
          <a:effectLst>
            <a:outerShdw blurRad="101600" dist="50800" dir="5400000" algn="t" rotWithShape="0">
              <a:prstClr val="black">
                <a:alpha val="2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2" descr="C:\Users\Administrator\Desktop\Pushpin Dev\Assets\pushpinLeft.png"/>
          <p:cNvPicPr>
            <a:picLocks noChangeAspect="1" noChangeArrowheads="1"/>
          </p:cNvPicPr>
          <p:nvPr/>
        </p:nvPicPr>
        <p:blipFill>
          <a:blip r:embed="rId14" cstate="print"/>
          <a:srcRect/>
          <a:stretch>
            <a:fillRect/>
          </a:stretch>
        </p:blipFill>
        <p:spPr bwMode="auto">
          <a:xfrm rot="1435684">
            <a:off x="543741" y="273091"/>
            <a:ext cx="567831" cy="567830"/>
          </a:xfrm>
          <a:prstGeom prst="rect">
            <a:avLst/>
          </a:prstGeom>
          <a:noFill/>
        </p:spPr>
      </p:pic>
      <p:pic>
        <p:nvPicPr>
          <p:cNvPr id="14" name="Picture 2" descr="C:\Users\Administrator\Desktop\Pushpin Dev\Assets\pushpinLeft.png"/>
          <p:cNvPicPr>
            <a:picLocks noChangeAspect="1" noChangeArrowheads="1"/>
          </p:cNvPicPr>
          <p:nvPr/>
        </p:nvPicPr>
        <p:blipFill>
          <a:blip r:embed="rId14" cstate="print"/>
          <a:srcRect/>
          <a:stretch>
            <a:fillRect/>
          </a:stretch>
        </p:blipFill>
        <p:spPr bwMode="auto">
          <a:xfrm rot="4096196">
            <a:off x="8115079" y="298163"/>
            <a:ext cx="566928" cy="566928"/>
          </a:xfrm>
          <a:prstGeom prst="rect">
            <a:avLst/>
          </a:prstGeom>
          <a:noFill/>
        </p:spPr>
      </p:pic>
      <p:sp>
        <p:nvSpPr>
          <p:cNvPr id="2" name="Title Placeholder 1"/>
          <p:cNvSpPr>
            <a:spLocks noGrp="1"/>
          </p:cNvSpPr>
          <p:nvPr>
            <p:ph type="title"/>
          </p:nvPr>
        </p:nvSpPr>
        <p:spPr>
          <a:xfrm>
            <a:off x="1095023" y="817582"/>
            <a:ext cx="6965245" cy="1202485"/>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1463040" y="2119257"/>
            <a:ext cx="6196405" cy="3603812"/>
          </a:xfrm>
          <a:prstGeom prst="rect">
            <a:avLst/>
          </a:prstGeom>
        </p:spPr>
        <p:txBody>
          <a:bodyPr vert="horz" lIns="91440" tIns="45720" rIns="91440" bIns="45720" rtlCol="0" anchor="t">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454588" y="5809152"/>
            <a:ext cx="1213821" cy="365125"/>
          </a:xfrm>
          <a:prstGeom prst="rect">
            <a:avLst/>
          </a:prstGeom>
        </p:spPr>
        <p:txBody>
          <a:bodyPr vert="horz" lIns="91440" tIns="45720" rIns="91440" bIns="45720" rtlCol="0" anchor="ctr"/>
          <a:lstStyle>
            <a:lvl1pPr algn="r">
              <a:defRPr sz="1200">
                <a:solidFill>
                  <a:schemeClr val="tx2"/>
                </a:solidFill>
                <a:latin typeface="Rage Italic" pitchFamily="66" charset="0"/>
              </a:defRPr>
            </a:lvl1pPr>
          </a:lstStyle>
          <a:p>
            <a:fld id="{1D8BD707-D9CF-40AE-B4C6-C98DA3205C09}" type="datetimeFigureOut">
              <a:rPr lang="en-US" smtClean="0"/>
              <a:pPr/>
              <a:t>23/09/2012</a:t>
            </a:fld>
            <a:endParaRPr lang="en-US"/>
          </a:p>
        </p:txBody>
      </p:sp>
      <p:sp>
        <p:nvSpPr>
          <p:cNvPr id="5" name="Footer Placeholder 4"/>
          <p:cNvSpPr>
            <a:spLocks noGrp="1"/>
          </p:cNvSpPr>
          <p:nvPr>
            <p:ph type="ftr" sz="quarter" idx="3"/>
          </p:nvPr>
        </p:nvSpPr>
        <p:spPr>
          <a:xfrm>
            <a:off x="914401" y="5809152"/>
            <a:ext cx="5540188" cy="365125"/>
          </a:xfrm>
          <a:prstGeom prst="rect">
            <a:avLst/>
          </a:prstGeom>
        </p:spPr>
        <p:txBody>
          <a:bodyPr vert="horz" lIns="91440" tIns="45720" rIns="91440" bIns="45720" rtlCol="0" anchor="ctr"/>
          <a:lstStyle>
            <a:lvl1pPr algn="l">
              <a:defRPr sz="1400">
                <a:solidFill>
                  <a:schemeClr val="tx2"/>
                </a:solidFill>
                <a:latin typeface="Rage Italic" pitchFamily="66" charset="0"/>
              </a:defRPr>
            </a:lvl1pPr>
          </a:lstStyle>
          <a:p>
            <a:endParaRPr lang="en-US"/>
          </a:p>
        </p:txBody>
      </p:sp>
      <p:sp>
        <p:nvSpPr>
          <p:cNvPr id="6" name="Slide Number Placeholder 5"/>
          <p:cNvSpPr>
            <a:spLocks noGrp="1"/>
          </p:cNvSpPr>
          <p:nvPr>
            <p:ph type="sldNum" sz="quarter" idx="4"/>
          </p:nvPr>
        </p:nvSpPr>
        <p:spPr>
          <a:xfrm>
            <a:off x="7670202" y="5809152"/>
            <a:ext cx="554023" cy="365125"/>
          </a:xfrm>
          <a:prstGeom prst="rect">
            <a:avLst/>
          </a:prstGeom>
        </p:spPr>
        <p:txBody>
          <a:bodyPr vert="horz" lIns="91440" tIns="45720" rIns="91440" bIns="45720" rtlCol="0" anchor="ctr"/>
          <a:lstStyle>
            <a:lvl1pPr algn="r">
              <a:defRPr sz="1400">
                <a:solidFill>
                  <a:schemeClr val="tx2"/>
                </a:solidFill>
                <a:latin typeface="Rage Italic" pitchFamily="66" charset="0"/>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2"/>
        </a:buClr>
        <a:buSzPct val="85000"/>
        <a:buFont typeface="Brush Script MT" pitchFamily="66" charset="0"/>
        <a:buChar char="O"/>
        <a:defRPr sz="2400" kern="1200">
          <a:solidFill>
            <a:schemeClr val="tx1"/>
          </a:solidFill>
          <a:latin typeface="+mn-lt"/>
          <a:ea typeface="+mn-ea"/>
          <a:cs typeface="+mn-cs"/>
        </a:defRPr>
      </a:lvl1pPr>
      <a:lvl2pPr marL="640080" indent="-274320" algn="l" defTabSz="914400" rtl="0" eaLnBrk="1" latinLnBrk="0" hangingPunct="1">
        <a:spcBef>
          <a:spcPct val="20000"/>
        </a:spcBef>
        <a:buClr>
          <a:schemeClr val="accent2"/>
        </a:buClr>
        <a:buSzPct val="85000"/>
        <a:buFont typeface="Brush Script MT" pitchFamily="66" charset="0"/>
        <a:buChar char="O"/>
        <a:defRPr sz="2200" kern="1200">
          <a:solidFill>
            <a:schemeClr val="tx1"/>
          </a:solidFill>
          <a:latin typeface="+mn-lt"/>
          <a:ea typeface="+mn-ea"/>
          <a:cs typeface="+mn-cs"/>
        </a:defRPr>
      </a:lvl2pPr>
      <a:lvl3pPr marL="914400" indent="-228600" algn="l" defTabSz="914400" rtl="0" eaLnBrk="1" latinLnBrk="0" hangingPunct="1">
        <a:spcBef>
          <a:spcPct val="20000"/>
        </a:spcBef>
        <a:buClr>
          <a:schemeClr val="accent2"/>
        </a:buClr>
        <a:buSzPct val="85000"/>
        <a:buFont typeface="Brush Script MT" pitchFamily="66" charset="0"/>
        <a:buChar char="O"/>
        <a:defRPr sz="2000" kern="1200">
          <a:solidFill>
            <a:schemeClr val="tx1"/>
          </a:solidFill>
          <a:latin typeface="+mn-lt"/>
          <a:ea typeface="+mn-ea"/>
          <a:cs typeface="+mn-cs"/>
        </a:defRPr>
      </a:lvl3pPr>
      <a:lvl4pPr marL="1280160" indent="-228600" algn="l" defTabSz="914400" rtl="0" eaLnBrk="1" latinLnBrk="0" hangingPunct="1">
        <a:spcBef>
          <a:spcPct val="20000"/>
        </a:spcBef>
        <a:buClr>
          <a:schemeClr val="accent2"/>
        </a:buClr>
        <a:buSzPct val="85000"/>
        <a:buFont typeface="Brush Script MT" pitchFamily="66" charset="0"/>
        <a:buChar char="O"/>
        <a:defRPr sz="1800" kern="1200">
          <a:solidFill>
            <a:schemeClr val="tx1"/>
          </a:solidFill>
          <a:latin typeface="+mn-lt"/>
          <a:ea typeface="+mn-ea"/>
          <a:cs typeface="+mn-cs"/>
        </a:defRPr>
      </a:lvl4pPr>
      <a:lvl5pPr marL="164592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5pPr>
      <a:lvl6pPr marL="201168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6pPr>
      <a:lvl7pPr marL="237744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7pPr>
      <a:lvl8pPr marL="274320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8pPr>
      <a:lvl9pPr marL="3108960" indent="-228600" algn="l" defTabSz="914400" rtl="0" eaLnBrk="1" latinLnBrk="0" hangingPunct="1">
        <a:spcBef>
          <a:spcPct val="20000"/>
        </a:spcBef>
        <a:buClr>
          <a:schemeClr val="accent2"/>
        </a:buClr>
        <a:buSzPct val="85000"/>
        <a:buFont typeface="Brush Script MT" pitchFamily="66" charset="0"/>
        <a:buChar char="O"/>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1.e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5.emf"/><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8.emf"/><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21.emf"/><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27201" y="1794934"/>
            <a:ext cx="5723468" cy="3005666"/>
          </a:xfrm>
        </p:spPr>
        <p:txBody>
          <a:bodyPr>
            <a:normAutofit/>
          </a:bodyPr>
          <a:lstStyle/>
          <a:p>
            <a:r>
              <a:rPr lang="en-US" sz="3600" b="1" u="sng" dirty="0">
                <a:solidFill>
                  <a:schemeClr val="accent2"/>
                </a:solidFill>
              </a:rPr>
              <a:t>Health Financing Strategies </a:t>
            </a:r>
            <a:r>
              <a:rPr lang="en-US" sz="3600" dirty="0">
                <a:solidFill>
                  <a:schemeClr val="accent2"/>
                </a:solidFill>
              </a:rPr>
              <a:t/>
            </a:r>
            <a:br>
              <a:rPr lang="en-US" sz="3600" dirty="0">
                <a:solidFill>
                  <a:schemeClr val="accent2"/>
                </a:solidFill>
              </a:rPr>
            </a:br>
            <a:r>
              <a:rPr lang="en-US" sz="3600" b="1" u="sng" dirty="0">
                <a:solidFill>
                  <a:schemeClr val="accent2"/>
                </a:solidFill>
              </a:rPr>
              <a:t>for </a:t>
            </a:r>
            <a:r>
              <a:rPr lang="en-US" sz="3600" dirty="0">
                <a:solidFill>
                  <a:schemeClr val="accent2"/>
                </a:solidFill>
              </a:rPr>
              <a:t/>
            </a:r>
            <a:br>
              <a:rPr lang="en-US" sz="3600" dirty="0">
                <a:solidFill>
                  <a:schemeClr val="accent2"/>
                </a:solidFill>
              </a:rPr>
            </a:br>
            <a:r>
              <a:rPr lang="en-US" sz="3600" b="1" u="sng" dirty="0">
                <a:solidFill>
                  <a:schemeClr val="accent2"/>
                </a:solidFill>
              </a:rPr>
              <a:t>Universal Health Coverage</a:t>
            </a:r>
            <a:r>
              <a:rPr lang="en-US" dirty="0">
                <a:solidFill>
                  <a:schemeClr val="accent2"/>
                </a:solidFill>
              </a:rPr>
              <a:t/>
            </a:r>
            <a:br>
              <a:rPr lang="en-US" dirty="0">
                <a:solidFill>
                  <a:schemeClr val="accent2"/>
                </a:solidFill>
              </a:rPr>
            </a:br>
            <a:endParaRPr lang="en-US" dirty="0">
              <a:solidFill>
                <a:schemeClr val="accent2"/>
              </a:solidFill>
            </a:endParaRPr>
          </a:p>
        </p:txBody>
      </p:sp>
    </p:spTree>
    <p:extLst>
      <p:ext uri="{BB962C8B-B14F-4D97-AF65-F5344CB8AC3E}">
        <p14:creationId xmlns:p14="http://schemas.microsoft.com/office/powerpoint/2010/main" val="368435723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95211" y="838200"/>
            <a:ext cx="6601177" cy="457200"/>
          </a:xfrm>
        </p:spPr>
        <p:txBody>
          <a:bodyPr>
            <a:noAutofit/>
          </a:bodyPr>
          <a:lstStyle/>
          <a:p>
            <a:pPr algn="l"/>
            <a:r>
              <a:rPr lang="en-US" sz="2400" b="1" dirty="0">
                <a:solidFill>
                  <a:srgbClr val="C00000"/>
                </a:solidFill>
              </a:rPr>
              <a:t>Distribution of Public &amp; Private Spending in </a:t>
            </a:r>
            <a:r>
              <a:rPr lang="en-US" sz="2400" b="1" dirty="0" smtClean="0">
                <a:solidFill>
                  <a:srgbClr val="C00000"/>
                </a:solidFill>
              </a:rPr>
              <a:t>States</a:t>
            </a:r>
            <a:r>
              <a:rPr lang="en-US" sz="2400" dirty="0">
                <a:solidFill>
                  <a:srgbClr val="C00000"/>
                </a:solidFill>
              </a:rPr>
              <a:t/>
            </a:r>
            <a:br>
              <a:rPr lang="en-US" sz="2400" dirty="0">
                <a:solidFill>
                  <a:srgbClr val="C00000"/>
                </a:solidFill>
              </a:rPr>
            </a:br>
            <a:endParaRPr lang="en-US" sz="2400" dirty="0">
              <a:solidFill>
                <a:srgbClr val="C00000"/>
              </a:solidFill>
            </a:endParaRPr>
          </a:p>
        </p:txBody>
      </p:sp>
      <p:sp>
        <p:nvSpPr>
          <p:cNvPr id="3" name="Content Placeholder 2"/>
          <p:cNvSpPr>
            <a:spLocks noGrp="1"/>
          </p:cNvSpPr>
          <p:nvPr>
            <p:ph idx="1"/>
          </p:nvPr>
        </p:nvSpPr>
        <p:spPr>
          <a:xfrm>
            <a:off x="914400" y="1600200"/>
            <a:ext cx="7239000" cy="4419600"/>
          </a:xfrm>
        </p:spPr>
        <p:txBody>
          <a:bodyPr>
            <a:normAutofit fontScale="85000" lnSpcReduction="20000"/>
          </a:bodyPr>
          <a:lstStyle/>
          <a:p>
            <a:endParaRPr lang="en-US" dirty="0" smtClean="0"/>
          </a:p>
          <a:p>
            <a:endParaRPr lang="en-US" dirty="0"/>
          </a:p>
          <a:p>
            <a:endParaRPr lang="en-US" dirty="0" smtClean="0"/>
          </a:p>
          <a:p>
            <a:endParaRPr lang="en-US" dirty="0"/>
          </a:p>
          <a:p>
            <a:endParaRPr lang="en-US" dirty="0" smtClean="0"/>
          </a:p>
          <a:p>
            <a:pPr marL="0" indent="0">
              <a:buNone/>
            </a:pPr>
            <a:endParaRPr lang="en-US" dirty="0"/>
          </a:p>
          <a:p>
            <a:endParaRPr lang="en-US" dirty="0" smtClean="0"/>
          </a:p>
          <a:p>
            <a:endParaRPr lang="en-US" dirty="0"/>
          </a:p>
          <a:p>
            <a:endParaRPr lang="en-US" dirty="0" smtClean="0"/>
          </a:p>
          <a:p>
            <a:endParaRPr lang="en-US" dirty="0" smtClean="0"/>
          </a:p>
          <a:p>
            <a:endParaRPr lang="en-US" dirty="0"/>
          </a:p>
          <a:p>
            <a:endParaRPr lang="en-US" dirty="0" smtClean="0"/>
          </a:p>
          <a:p>
            <a:endParaRPr lang="en-US" dirty="0"/>
          </a:p>
          <a:p>
            <a:r>
              <a:rPr lang="en-US" dirty="0" smtClean="0"/>
              <a:t>Source: </a:t>
            </a:r>
            <a:endParaRPr lang="en-US" dirty="0"/>
          </a:p>
        </p:txBody>
      </p:sp>
      <p:sp>
        <p:nvSpPr>
          <p:cNvPr id="4" name="Rectangle 3"/>
          <p:cNvSpPr/>
          <p:nvPr/>
        </p:nvSpPr>
        <p:spPr>
          <a:xfrm>
            <a:off x="2819400" y="2895600"/>
            <a:ext cx="914400" cy="9144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5" name="Picture 4"/>
          <p:cNvPicPr/>
          <p:nvPr/>
        </p:nvPicPr>
        <p:blipFill>
          <a:blip r:embed="rId2"/>
          <a:stretch>
            <a:fillRect/>
          </a:stretch>
        </p:blipFill>
        <p:spPr>
          <a:xfrm>
            <a:off x="889000" y="1257300"/>
            <a:ext cx="7162800" cy="5105400"/>
          </a:xfrm>
          <a:prstGeom prst="rect">
            <a:avLst/>
          </a:prstGeom>
        </p:spPr>
      </p:pic>
    </p:spTree>
    <p:extLst>
      <p:ext uri="{BB962C8B-B14F-4D97-AF65-F5344CB8AC3E}">
        <p14:creationId xmlns:p14="http://schemas.microsoft.com/office/powerpoint/2010/main" val="2752070767"/>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677377" cy="706417"/>
          </a:xfrm>
        </p:spPr>
        <p:txBody>
          <a:bodyPr>
            <a:noAutofit/>
          </a:bodyPr>
          <a:lstStyle/>
          <a:p>
            <a:pPr algn="l"/>
            <a:r>
              <a:rPr lang="en-US" sz="2800" b="1" dirty="0">
                <a:solidFill>
                  <a:srgbClr val="C00000"/>
                </a:solidFill>
              </a:rPr>
              <a:t>Health Expenditure in India: International Comparison:</a:t>
            </a:r>
            <a:r>
              <a:rPr lang="en-US" sz="2800" dirty="0">
                <a:solidFill>
                  <a:srgbClr val="C00000"/>
                </a:solidFill>
              </a:rPr>
              <a:t/>
            </a:r>
            <a:br>
              <a:rPr lang="en-US" sz="2800" dirty="0">
                <a:solidFill>
                  <a:srgbClr val="C00000"/>
                </a:solidFill>
              </a:rPr>
            </a:br>
            <a:endParaRPr lang="en-US" sz="2800" dirty="0">
              <a:solidFill>
                <a:srgbClr val="C00000"/>
              </a:solidFill>
            </a:endParaRPr>
          </a:p>
        </p:txBody>
      </p:sp>
      <p:sp>
        <p:nvSpPr>
          <p:cNvPr id="3" name="Content Placeholder 2"/>
          <p:cNvSpPr>
            <a:spLocks noGrp="1"/>
          </p:cNvSpPr>
          <p:nvPr>
            <p:ph idx="1"/>
          </p:nvPr>
        </p:nvSpPr>
        <p:spPr>
          <a:xfrm>
            <a:off x="1066800" y="1447800"/>
            <a:ext cx="6781800" cy="4495800"/>
          </a:xfrm>
        </p:spPr>
        <p:txBody>
          <a:bodyPr/>
          <a:lstStyle/>
          <a:p>
            <a:endParaRPr lang="en-US" dirty="0"/>
          </a:p>
        </p:txBody>
      </p:sp>
      <p:pic>
        <p:nvPicPr>
          <p:cNvPr id="5122"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38200" y="1447800"/>
            <a:ext cx="7543800" cy="47244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232817965"/>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677377" cy="858818"/>
          </a:xfrm>
        </p:spPr>
        <p:txBody>
          <a:bodyPr>
            <a:normAutofit/>
          </a:bodyPr>
          <a:lstStyle/>
          <a:p>
            <a:pPr algn="l"/>
            <a:r>
              <a:rPr lang="en-US" sz="3200" b="1" dirty="0" smtClean="0"/>
              <a:t>Private Insurance Coverage: </a:t>
            </a:r>
            <a:r>
              <a:rPr lang="en-US" sz="3200" b="1" dirty="0"/>
              <a:t>I</a:t>
            </a:r>
            <a:r>
              <a:rPr lang="en-US" sz="3200" b="1" dirty="0" smtClean="0"/>
              <a:t>ndia</a:t>
            </a:r>
            <a:endParaRPr lang="en-US" sz="3200" b="1" dirty="0"/>
          </a:p>
        </p:txBody>
      </p:sp>
      <p:sp>
        <p:nvSpPr>
          <p:cNvPr id="3" name="Content Placeholder 2"/>
          <p:cNvSpPr>
            <a:spLocks noGrp="1"/>
          </p:cNvSpPr>
          <p:nvPr>
            <p:ph idx="1"/>
          </p:nvPr>
        </p:nvSpPr>
        <p:spPr/>
        <p:txBody>
          <a:bodyPr/>
          <a:lstStyle/>
          <a:p>
            <a:endParaRPr lang="en-US" dirty="0"/>
          </a:p>
        </p:txBody>
      </p:sp>
      <p:pic>
        <p:nvPicPr>
          <p:cNvPr id="102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82931" y="2133600"/>
            <a:ext cx="7322869" cy="3886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6935053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914399"/>
            <a:ext cx="6601177" cy="609601"/>
          </a:xfrm>
        </p:spPr>
        <p:txBody>
          <a:bodyPr>
            <a:noAutofit/>
          </a:bodyPr>
          <a:lstStyle/>
          <a:p>
            <a:pPr algn="l"/>
            <a:r>
              <a:rPr lang="en-US" sz="3200" b="1" dirty="0">
                <a:solidFill>
                  <a:srgbClr val="C00000"/>
                </a:solidFill>
              </a:rPr>
              <a:t>Why </a:t>
            </a:r>
            <a:r>
              <a:rPr lang="en-US" sz="3200" b="1" dirty="0" smtClean="0">
                <a:solidFill>
                  <a:srgbClr val="C00000"/>
                </a:solidFill>
              </a:rPr>
              <a:t>Universal </a:t>
            </a:r>
            <a:r>
              <a:rPr lang="en-US" sz="3200" b="1" dirty="0">
                <a:solidFill>
                  <a:srgbClr val="C00000"/>
                </a:solidFill>
              </a:rPr>
              <a:t>C</a:t>
            </a:r>
            <a:r>
              <a:rPr lang="en-US" sz="3200" b="1" dirty="0" smtClean="0">
                <a:solidFill>
                  <a:srgbClr val="C00000"/>
                </a:solidFill>
              </a:rPr>
              <a:t>overage</a:t>
            </a:r>
            <a:r>
              <a:rPr lang="en-US" sz="3200" b="1" dirty="0">
                <a:solidFill>
                  <a:srgbClr val="C00000"/>
                </a:solidFill>
              </a:rPr>
              <a:t>?</a:t>
            </a:r>
            <a:r>
              <a:rPr lang="en-US" sz="3200" dirty="0">
                <a:solidFill>
                  <a:srgbClr val="C00000"/>
                </a:solidFill>
              </a:rPr>
              <a:t/>
            </a:r>
            <a:br>
              <a:rPr lang="en-US" sz="3200" dirty="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1066800" y="1295400"/>
            <a:ext cx="7239000" cy="4800600"/>
          </a:xfrm>
        </p:spPr>
        <p:txBody>
          <a:bodyPr>
            <a:noAutofit/>
          </a:bodyPr>
          <a:lstStyle/>
          <a:p>
            <a:pPr>
              <a:lnSpc>
                <a:spcPct val="150000"/>
              </a:lnSpc>
              <a:buFont typeface="Wingdings" pitchFamily="2" charset="2"/>
              <a:buChar char="§"/>
            </a:pPr>
            <a:r>
              <a:rPr lang="en-US" sz="1800" dirty="0"/>
              <a:t>Promoting and protecting health is essential to human welfare and sustained economic and social development. </a:t>
            </a:r>
            <a:endParaRPr lang="en-US" sz="1800" dirty="0" smtClean="0"/>
          </a:p>
          <a:p>
            <a:pPr>
              <a:lnSpc>
                <a:spcPct val="150000"/>
              </a:lnSpc>
              <a:buFont typeface="Wingdings" pitchFamily="2" charset="2"/>
              <a:buChar char="§"/>
            </a:pPr>
            <a:r>
              <a:rPr lang="en-US" sz="1800" dirty="0"/>
              <a:t>30 </a:t>
            </a:r>
            <a:r>
              <a:rPr lang="en-US" sz="1800" dirty="0" smtClean="0"/>
              <a:t>years: the </a:t>
            </a:r>
            <a:r>
              <a:rPr lang="en-US" sz="1800" dirty="0"/>
              <a:t>Alma-Ata Declaration </a:t>
            </a:r>
            <a:endParaRPr lang="en-US" sz="1800" dirty="0" smtClean="0"/>
          </a:p>
          <a:p>
            <a:pPr>
              <a:lnSpc>
                <a:spcPct val="150000"/>
              </a:lnSpc>
              <a:buFont typeface="Wingdings" pitchFamily="2" charset="2"/>
              <a:buChar char="§"/>
            </a:pPr>
            <a:r>
              <a:rPr lang="en-US" sz="1800" dirty="0"/>
              <a:t>M</a:t>
            </a:r>
            <a:r>
              <a:rPr lang="en-US" sz="1800" dirty="0" smtClean="0"/>
              <a:t>any </a:t>
            </a:r>
            <a:r>
              <a:rPr lang="en-US" sz="1800" dirty="0"/>
              <a:t>ways to promote and sustain </a:t>
            </a:r>
            <a:r>
              <a:rPr lang="en-US" sz="1800" dirty="0" smtClean="0"/>
              <a:t>health : Education</a:t>
            </a:r>
            <a:r>
              <a:rPr lang="en-US" sz="1800" dirty="0"/>
              <a:t>, housing, food and </a:t>
            </a:r>
            <a:r>
              <a:rPr lang="en-US" sz="1800" dirty="0" smtClean="0"/>
              <a:t>Employment.</a:t>
            </a:r>
          </a:p>
          <a:p>
            <a:pPr>
              <a:lnSpc>
                <a:spcPct val="150000"/>
              </a:lnSpc>
              <a:buFont typeface="Wingdings" pitchFamily="2" charset="2"/>
              <a:buChar char="§"/>
            </a:pPr>
            <a:r>
              <a:rPr lang="en-US" sz="1800" dirty="0"/>
              <a:t>Redressing inequalities </a:t>
            </a:r>
            <a:endParaRPr lang="en-US" sz="1800" dirty="0" smtClean="0"/>
          </a:p>
          <a:p>
            <a:pPr>
              <a:lnSpc>
                <a:spcPct val="150000"/>
              </a:lnSpc>
              <a:buFont typeface="Wingdings" pitchFamily="2" charset="2"/>
              <a:buChar char="§"/>
            </a:pPr>
            <a:r>
              <a:rPr lang="en-US" sz="1800" dirty="0"/>
              <a:t>T</a:t>
            </a:r>
            <a:r>
              <a:rPr lang="en-US" sz="1800" dirty="0" smtClean="0"/>
              <a:t>imely </a:t>
            </a:r>
            <a:r>
              <a:rPr lang="en-US" sz="1800" dirty="0"/>
              <a:t>access to health services – a mix of promotion, prevention, treatment and rehabilitation – is </a:t>
            </a:r>
            <a:r>
              <a:rPr lang="en-US" sz="1800" dirty="0" smtClean="0"/>
              <a:t>also very  critical</a:t>
            </a:r>
          </a:p>
          <a:p>
            <a:pPr>
              <a:lnSpc>
                <a:spcPct val="150000"/>
              </a:lnSpc>
              <a:buFont typeface="Wingdings" pitchFamily="2" charset="2"/>
              <a:buChar char="§"/>
            </a:pPr>
            <a:r>
              <a:rPr lang="en-US" sz="1800" dirty="0"/>
              <a:t>W</a:t>
            </a:r>
            <a:r>
              <a:rPr lang="en-US" sz="1800" dirty="0" smtClean="0"/>
              <a:t>ell-functioning </a:t>
            </a:r>
            <a:r>
              <a:rPr lang="en-US" sz="1800" dirty="0"/>
              <a:t>health financing </a:t>
            </a:r>
            <a:r>
              <a:rPr lang="en-US" sz="1800" dirty="0" smtClean="0"/>
              <a:t>system</a:t>
            </a:r>
            <a:r>
              <a:rPr lang="en-US" sz="1800" dirty="0"/>
              <a:t> </a:t>
            </a:r>
            <a:r>
              <a:rPr lang="en-US" sz="1800" dirty="0" smtClean="0"/>
              <a:t>– essential.</a:t>
            </a:r>
          </a:p>
          <a:p>
            <a:pPr>
              <a:lnSpc>
                <a:spcPct val="150000"/>
              </a:lnSpc>
              <a:buFont typeface="Wingdings" pitchFamily="2" charset="2"/>
              <a:buChar char="§"/>
            </a:pPr>
            <a:r>
              <a:rPr lang="en-US" sz="1800" dirty="0"/>
              <a:t>It determines </a:t>
            </a:r>
            <a:r>
              <a:rPr lang="en-US" sz="1800" dirty="0" smtClean="0"/>
              <a:t>use of health </a:t>
            </a:r>
            <a:r>
              <a:rPr lang="en-US" sz="1800" dirty="0"/>
              <a:t>services when </a:t>
            </a:r>
            <a:r>
              <a:rPr lang="en-US" sz="1800" dirty="0" smtClean="0"/>
              <a:t>people </a:t>
            </a:r>
            <a:r>
              <a:rPr lang="en-US" sz="1800" dirty="0"/>
              <a:t>need them. It determines if the services exist.</a:t>
            </a:r>
          </a:p>
          <a:p>
            <a:pPr>
              <a:lnSpc>
                <a:spcPct val="150000"/>
              </a:lnSpc>
              <a:buFont typeface="Wingdings" pitchFamily="2" charset="2"/>
              <a:buChar char="§"/>
            </a:pPr>
            <a:endParaRPr lang="en-US" sz="1800" dirty="0" smtClean="0"/>
          </a:p>
          <a:p>
            <a:pPr>
              <a:lnSpc>
                <a:spcPct val="150000"/>
              </a:lnSpc>
              <a:buFont typeface="Wingdings" pitchFamily="2" charset="2"/>
              <a:buChar char="§"/>
            </a:pPr>
            <a:endParaRPr lang="en-US" sz="1800" dirty="0" smtClean="0"/>
          </a:p>
          <a:p>
            <a:pPr>
              <a:lnSpc>
                <a:spcPct val="150000"/>
              </a:lnSpc>
            </a:pPr>
            <a:endParaRPr lang="en-US" sz="1800" dirty="0"/>
          </a:p>
        </p:txBody>
      </p:sp>
    </p:spTree>
    <p:extLst>
      <p:ext uri="{BB962C8B-B14F-4D97-AF65-F5344CB8AC3E}">
        <p14:creationId xmlns:p14="http://schemas.microsoft.com/office/powerpoint/2010/main" val="107114067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817583"/>
            <a:ext cx="7010401" cy="706417"/>
          </a:xfrm>
        </p:spPr>
        <p:txBody>
          <a:bodyPr>
            <a:normAutofit fontScale="90000"/>
          </a:bodyPr>
          <a:lstStyle/>
          <a:p>
            <a:pPr algn="l"/>
            <a:r>
              <a:rPr lang="en-US" sz="2800" b="1" dirty="0"/>
              <a:t>Three Dimensions of Universal Health Coverage</a:t>
            </a:r>
            <a:r>
              <a:rPr lang="en-US" sz="2800" b="1" dirty="0" smtClean="0"/>
              <a:t>:</a:t>
            </a:r>
            <a:endParaRPr lang="en-US" sz="2800" dirty="0"/>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143001" y="1828800"/>
            <a:ext cx="6781799" cy="4191000"/>
          </a:xfrm>
          <a:prstGeom prst="rect">
            <a:avLst/>
          </a:prstGeom>
          <a:noFill/>
          <a:ln>
            <a:noFill/>
          </a:ln>
        </p:spPr>
      </p:pic>
    </p:spTree>
    <p:extLst>
      <p:ext uri="{BB962C8B-B14F-4D97-AF65-F5344CB8AC3E}">
        <p14:creationId xmlns:p14="http://schemas.microsoft.com/office/powerpoint/2010/main" val="315930671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685800"/>
            <a:ext cx="6965245" cy="761999"/>
          </a:xfrm>
        </p:spPr>
        <p:txBody>
          <a:bodyPr>
            <a:normAutofit/>
          </a:bodyPr>
          <a:lstStyle/>
          <a:p>
            <a:pPr algn="l"/>
            <a:r>
              <a:rPr lang="en-US" sz="2800" b="1" dirty="0">
                <a:solidFill>
                  <a:srgbClr val="C00000"/>
                </a:solidFill>
              </a:rPr>
              <a:t>A theory of change due to health insurance</a:t>
            </a:r>
          </a:p>
        </p:txBody>
      </p:sp>
      <p:sp>
        <p:nvSpPr>
          <p:cNvPr id="3" name="Content Placeholder 2"/>
          <p:cNvSpPr>
            <a:spLocks noGrp="1"/>
          </p:cNvSpPr>
          <p:nvPr>
            <p:ph idx="1"/>
          </p:nvPr>
        </p:nvSpPr>
        <p:spPr/>
        <p:txBody>
          <a:bodyPr/>
          <a:lstStyle/>
          <a:p>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26693" y="1447799"/>
            <a:ext cx="6721907" cy="4195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4" name="Rectangle 3"/>
          <p:cNvSpPr/>
          <p:nvPr/>
        </p:nvSpPr>
        <p:spPr>
          <a:xfrm>
            <a:off x="1088593" y="5867400"/>
            <a:ext cx="7162800" cy="6858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400" b="1" dirty="0" smtClean="0">
                <a:solidFill>
                  <a:srgbClr val="C00000"/>
                </a:solidFill>
              </a:rPr>
              <a:t>Source: </a:t>
            </a:r>
            <a:r>
              <a:rPr lang="en-US" sz="1400" b="1" dirty="0">
                <a:solidFill>
                  <a:srgbClr val="C00000"/>
                </a:solidFill>
              </a:rPr>
              <a:t>Impact of national health </a:t>
            </a:r>
            <a:r>
              <a:rPr lang="en-US" sz="1400" b="1" dirty="0" smtClean="0">
                <a:solidFill>
                  <a:srgbClr val="C00000"/>
                </a:solidFill>
              </a:rPr>
              <a:t>insurance for </a:t>
            </a:r>
            <a:r>
              <a:rPr lang="en-US" sz="1400" b="1" dirty="0">
                <a:solidFill>
                  <a:srgbClr val="C00000"/>
                </a:solidFill>
              </a:rPr>
              <a:t>the poor and the informal sector</a:t>
            </a:r>
          </a:p>
          <a:p>
            <a:r>
              <a:rPr lang="en-US" sz="1400" b="1" dirty="0">
                <a:solidFill>
                  <a:srgbClr val="C00000"/>
                </a:solidFill>
              </a:rPr>
              <a:t>in low- and middle-income </a:t>
            </a:r>
            <a:r>
              <a:rPr lang="en-US" sz="1400" b="1" dirty="0" smtClean="0">
                <a:solidFill>
                  <a:srgbClr val="C00000"/>
                </a:solidFill>
              </a:rPr>
              <a:t>countries: Systematic Review</a:t>
            </a:r>
          </a:p>
        </p:txBody>
      </p:sp>
    </p:spTree>
    <p:extLst>
      <p:ext uri="{BB962C8B-B14F-4D97-AF65-F5344CB8AC3E}">
        <p14:creationId xmlns:p14="http://schemas.microsoft.com/office/powerpoint/2010/main" val="401154277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1066800"/>
            <a:ext cx="6965245" cy="228600"/>
          </a:xfrm>
        </p:spPr>
        <p:txBody>
          <a:bodyPr>
            <a:normAutofit fontScale="90000"/>
          </a:bodyPr>
          <a:lstStyle/>
          <a:p>
            <a:pPr algn="l"/>
            <a:r>
              <a:rPr lang="en-US" sz="3200" b="1" dirty="0">
                <a:latin typeface="Andalus" pitchFamily="18" charset="-78"/>
                <a:cs typeface="Andalus" pitchFamily="18" charset="-78"/>
              </a:rPr>
              <a:t>Three fundamental </a:t>
            </a:r>
            <a:r>
              <a:rPr lang="en-US" sz="3200" b="1" dirty="0" smtClean="0">
                <a:latin typeface="Andalus" pitchFamily="18" charset="-78"/>
                <a:cs typeface="Andalus" pitchFamily="18" charset="-78"/>
              </a:rPr>
              <a:t>questions ? </a:t>
            </a:r>
            <a:r>
              <a:rPr lang="en-US" sz="3200" dirty="0">
                <a:latin typeface="Andalus" pitchFamily="18" charset="-78"/>
                <a:cs typeface="Andalus" pitchFamily="18" charset="-78"/>
              </a:rPr>
              <a:t/>
            </a:r>
            <a:br>
              <a:rPr lang="en-US" sz="3200" dirty="0">
                <a:latin typeface="Andalus" pitchFamily="18" charset="-78"/>
                <a:cs typeface="Andalus" pitchFamily="18" charset="-78"/>
              </a:rPr>
            </a:br>
            <a:endParaRPr lang="en-US" sz="3200" dirty="0">
              <a:latin typeface="Andalus" pitchFamily="18" charset="-78"/>
              <a:cs typeface="Andalus" pitchFamily="18" charset="-78"/>
            </a:endParaRPr>
          </a:p>
        </p:txBody>
      </p:sp>
      <p:sp>
        <p:nvSpPr>
          <p:cNvPr id="3" name="Content Placeholder 2"/>
          <p:cNvSpPr>
            <a:spLocks noGrp="1"/>
          </p:cNvSpPr>
          <p:nvPr>
            <p:ph idx="1"/>
          </p:nvPr>
        </p:nvSpPr>
        <p:spPr>
          <a:xfrm>
            <a:off x="1066800" y="1295400"/>
            <a:ext cx="7086600" cy="4648200"/>
          </a:xfrm>
        </p:spPr>
        <p:txBody>
          <a:bodyPr>
            <a:normAutofit/>
          </a:bodyPr>
          <a:lstStyle/>
          <a:p>
            <a:pPr marL="457200" indent="-457200">
              <a:lnSpc>
                <a:spcPct val="200000"/>
              </a:lnSpc>
              <a:buFont typeface="+mj-lt"/>
              <a:buAutoNum type="arabicPeriod"/>
            </a:pPr>
            <a:r>
              <a:rPr lang="en-US" sz="2000" dirty="0"/>
              <a:t>How is such a health system to be financed? </a:t>
            </a:r>
          </a:p>
          <a:p>
            <a:pPr marL="457200" indent="-457200">
              <a:lnSpc>
                <a:spcPct val="200000"/>
              </a:lnSpc>
              <a:buFont typeface="+mj-lt"/>
              <a:buAutoNum type="arabicPeriod"/>
            </a:pPr>
            <a:r>
              <a:rPr lang="en-US" sz="2000" dirty="0" smtClean="0"/>
              <a:t>How </a:t>
            </a:r>
            <a:r>
              <a:rPr lang="en-US" sz="2000" dirty="0"/>
              <a:t>can they protect people from the financial consequences of ill-health and paying for health services? </a:t>
            </a:r>
          </a:p>
          <a:p>
            <a:pPr marL="457200" indent="-457200">
              <a:lnSpc>
                <a:spcPct val="200000"/>
              </a:lnSpc>
              <a:buFont typeface="+mj-lt"/>
              <a:buAutoNum type="arabicPeriod"/>
            </a:pPr>
            <a:r>
              <a:rPr lang="en-US" sz="2000" dirty="0" smtClean="0"/>
              <a:t>How </a:t>
            </a:r>
            <a:r>
              <a:rPr lang="en-US" sz="2000" dirty="0"/>
              <a:t>can they encourage the optimum use of available resources? </a:t>
            </a:r>
            <a:endParaRPr lang="en-US" sz="2000" dirty="0" smtClean="0"/>
          </a:p>
          <a:p>
            <a:pPr marL="0" indent="0">
              <a:lnSpc>
                <a:spcPct val="200000"/>
              </a:lnSpc>
              <a:buNone/>
            </a:pPr>
            <a:r>
              <a:rPr lang="en-US" sz="2000" dirty="0"/>
              <a:t> </a:t>
            </a:r>
            <a:r>
              <a:rPr lang="en-US" sz="2000" dirty="0" smtClean="0"/>
              <a:t> - Also Equity and Monitoring and Evaluation.</a:t>
            </a:r>
            <a:endParaRPr lang="en-US" sz="2000" dirty="0"/>
          </a:p>
        </p:txBody>
      </p:sp>
    </p:spTree>
    <p:extLst>
      <p:ext uri="{BB962C8B-B14F-4D97-AF65-F5344CB8AC3E}">
        <p14:creationId xmlns:p14="http://schemas.microsoft.com/office/powerpoint/2010/main" val="197576218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448777" cy="630218"/>
          </a:xfrm>
        </p:spPr>
        <p:txBody>
          <a:bodyPr>
            <a:normAutofit fontScale="90000"/>
          </a:bodyPr>
          <a:lstStyle/>
          <a:p>
            <a:pPr algn="l"/>
            <a:r>
              <a:rPr lang="en-US" sz="2800" b="1" dirty="0"/>
              <a:t>Where we </a:t>
            </a:r>
            <a:r>
              <a:rPr lang="en-US" sz="2800" b="1" dirty="0" smtClean="0"/>
              <a:t>are?</a:t>
            </a:r>
            <a:r>
              <a:rPr lang="en-US" sz="2800" dirty="0"/>
              <a:t/>
            </a:r>
            <a:br>
              <a:rPr lang="en-US" sz="2800" dirty="0"/>
            </a:br>
            <a:endParaRPr lang="en-US" sz="2800" dirty="0"/>
          </a:p>
        </p:txBody>
      </p:sp>
      <p:sp>
        <p:nvSpPr>
          <p:cNvPr id="3" name="Content Placeholder 2"/>
          <p:cNvSpPr>
            <a:spLocks noGrp="1"/>
          </p:cNvSpPr>
          <p:nvPr>
            <p:ph idx="1"/>
          </p:nvPr>
        </p:nvSpPr>
        <p:spPr>
          <a:xfrm>
            <a:off x="1066800" y="1371600"/>
            <a:ext cx="6858000" cy="4495800"/>
          </a:xfrm>
        </p:spPr>
        <p:txBody>
          <a:bodyPr/>
          <a:lstStyle/>
          <a:p>
            <a:endParaRPr lang="en-US" dirty="0"/>
          </a:p>
        </p:txBody>
      </p:sp>
      <p:pic>
        <p:nvPicPr>
          <p:cNvPr id="6146"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66800" y="1371601"/>
            <a:ext cx="6968345" cy="4495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45062479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220177" cy="782618"/>
          </a:xfrm>
        </p:spPr>
        <p:txBody>
          <a:bodyPr>
            <a:normAutofit/>
          </a:bodyPr>
          <a:lstStyle/>
          <a:p>
            <a:pPr algn="l"/>
            <a:r>
              <a:rPr lang="en-US" sz="3600" b="1" dirty="0" smtClean="0"/>
              <a:t>Where we are? …..</a:t>
            </a:r>
            <a:endParaRPr lang="en-US" sz="3600" b="1" dirty="0"/>
          </a:p>
        </p:txBody>
      </p:sp>
      <p:sp>
        <p:nvSpPr>
          <p:cNvPr id="3" name="Content Placeholder 2"/>
          <p:cNvSpPr>
            <a:spLocks noGrp="1"/>
          </p:cNvSpPr>
          <p:nvPr>
            <p:ph idx="1"/>
          </p:nvPr>
        </p:nvSpPr>
        <p:spPr/>
        <p:txBody>
          <a:bodyPr/>
          <a:lstStyle/>
          <a:p>
            <a:endParaRPr lang="en-US" dirty="0"/>
          </a:p>
        </p:txBody>
      </p:sp>
      <p:pic>
        <p:nvPicPr>
          <p:cNvPr id="7171" name="Picture 3"/>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1600200"/>
            <a:ext cx="6400800" cy="42839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709796864"/>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685800"/>
            <a:ext cx="6829777" cy="554017"/>
          </a:xfrm>
        </p:spPr>
        <p:txBody>
          <a:bodyPr>
            <a:normAutofit fontScale="90000"/>
          </a:bodyPr>
          <a:lstStyle/>
          <a:p>
            <a:pPr algn="l"/>
            <a:r>
              <a:rPr lang="en-US" sz="3200" b="1" dirty="0" smtClean="0"/>
              <a:t>Where we are? …..</a:t>
            </a:r>
            <a:endParaRPr lang="en-US" sz="3200" b="1" dirty="0"/>
          </a:p>
        </p:txBody>
      </p:sp>
      <p:sp>
        <p:nvSpPr>
          <p:cNvPr id="3" name="Content Placeholder 2"/>
          <p:cNvSpPr>
            <a:spLocks noGrp="1"/>
          </p:cNvSpPr>
          <p:nvPr>
            <p:ph idx="1"/>
          </p:nvPr>
        </p:nvSpPr>
        <p:spPr>
          <a:xfrm>
            <a:off x="1143000" y="1219200"/>
            <a:ext cx="7010400" cy="4953000"/>
          </a:xfrm>
        </p:spPr>
        <p:txBody>
          <a:bodyPr>
            <a:noAutofit/>
          </a:bodyPr>
          <a:lstStyle/>
          <a:p>
            <a:pPr marL="0" indent="0">
              <a:lnSpc>
                <a:spcPct val="150000"/>
              </a:lnSpc>
              <a:buNone/>
            </a:pPr>
            <a:r>
              <a:rPr lang="en-US" sz="2000" b="1" dirty="0" smtClean="0"/>
              <a:t>Direct Payments:</a:t>
            </a:r>
          </a:p>
          <a:p>
            <a:pPr>
              <a:lnSpc>
                <a:spcPct val="150000"/>
              </a:lnSpc>
              <a:buFont typeface="Wingdings" pitchFamily="2" charset="2"/>
              <a:buChar char="§"/>
            </a:pPr>
            <a:r>
              <a:rPr lang="en-US" sz="1800" dirty="0"/>
              <a:t>H</a:t>
            </a:r>
            <a:r>
              <a:rPr lang="en-US" sz="1800" dirty="0" smtClean="0"/>
              <a:t>igh </a:t>
            </a:r>
            <a:r>
              <a:rPr lang="en-US" sz="1800" dirty="0"/>
              <a:t>proportion of the world’s 1.3 billion poor </a:t>
            </a:r>
            <a:r>
              <a:rPr lang="en-US" sz="1800" dirty="0" smtClean="0"/>
              <a:t>no </a:t>
            </a:r>
            <a:r>
              <a:rPr lang="en-US" sz="1800" dirty="0"/>
              <a:t>access to health services simply because they cannot afford to pay at the time they need them</a:t>
            </a:r>
            <a:r>
              <a:rPr lang="en-US" sz="1800" dirty="0" smtClean="0"/>
              <a:t>.</a:t>
            </a:r>
          </a:p>
          <a:p>
            <a:pPr>
              <a:lnSpc>
                <a:spcPct val="150000"/>
              </a:lnSpc>
              <a:buFont typeface="Wingdings" pitchFamily="2" charset="2"/>
              <a:buChar char="§"/>
            </a:pPr>
            <a:r>
              <a:rPr lang="en-US" sz="1800" dirty="0" smtClean="0"/>
              <a:t>Even if covered with insurance: Uncovered Cost is burden.</a:t>
            </a:r>
            <a:endParaRPr lang="en-US" sz="1800" dirty="0"/>
          </a:p>
          <a:p>
            <a:pPr marL="0" indent="0">
              <a:lnSpc>
                <a:spcPct val="150000"/>
              </a:lnSpc>
              <a:buNone/>
            </a:pPr>
            <a:r>
              <a:rPr lang="en-US" sz="2000" b="1" dirty="0"/>
              <a:t>Pooled funds</a:t>
            </a:r>
            <a:r>
              <a:rPr lang="en-US" sz="2000" b="1" dirty="0" smtClean="0"/>
              <a:t>:</a:t>
            </a:r>
          </a:p>
          <a:p>
            <a:pPr>
              <a:lnSpc>
                <a:spcPct val="150000"/>
              </a:lnSpc>
              <a:buFont typeface="Wingdings" pitchFamily="2" charset="2"/>
              <a:buChar char="§"/>
            </a:pPr>
            <a:r>
              <a:rPr lang="en-US" sz="1800" dirty="0"/>
              <a:t>R</a:t>
            </a:r>
            <a:r>
              <a:rPr lang="en-US" sz="1800" dirty="0" smtClean="0"/>
              <a:t>aising </a:t>
            </a:r>
            <a:r>
              <a:rPr lang="en-US" sz="1800" dirty="0"/>
              <a:t>adequate funds from a sufficiently large pool of </a:t>
            </a:r>
            <a:r>
              <a:rPr lang="en-US" sz="1800" dirty="0" smtClean="0"/>
              <a:t>individuals,</a:t>
            </a:r>
          </a:p>
          <a:p>
            <a:pPr>
              <a:lnSpc>
                <a:spcPct val="150000"/>
              </a:lnSpc>
              <a:buFont typeface="Wingdings" pitchFamily="2" charset="2"/>
              <a:buChar char="§"/>
            </a:pPr>
            <a:r>
              <a:rPr lang="en-US" sz="1800" dirty="0" smtClean="0"/>
              <a:t>Supplemented with </a:t>
            </a:r>
            <a:r>
              <a:rPr lang="en-US" sz="1800" dirty="0"/>
              <a:t>donor support and general government </a:t>
            </a:r>
            <a:r>
              <a:rPr lang="en-US" sz="1800" dirty="0" smtClean="0"/>
              <a:t>revenues,</a:t>
            </a:r>
          </a:p>
          <a:p>
            <a:pPr>
              <a:lnSpc>
                <a:spcPct val="150000"/>
              </a:lnSpc>
              <a:buFont typeface="Wingdings" pitchFamily="2" charset="2"/>
              <a:buChar char="§"/>
            </a:pPr>
            <a:r>
              <a:rPr lang="en-US" sz="1800" dirty="0" smtClean="0"/>
              <a:t>Spending </a:t>
            </a:r>
            <a:r>
              <a:rPr lang="en-US" sz="1800" dirty="0"/>
              <a:t>these funds on the services a population needs. </a:t>
            </a:r>
            <a:endParaRPr lang="en-US" sz="1800" dirty="0" smtClean="0"/>
          </a:p>
          <a:p>
            <a:pPr>
              <a:lnSpc>
                <a:spcPct val="150000"/>
              </a:lnSpc>
              <a:buFont typeface="Wingdings" pitchFamily="2" charset="2"/>
              <a:buChar char="§"/>
            </a:pPr>
            <a:r>
              <a:rPr lang="en-US" sz="1800" dirty="0"/>
              <a:t>Countries are at different points on the path to universal coverage and at different stages of developing financing systems</a:t>
            </a:r>
            <a:endParaRPr lang="en-US" sz="1800" dirty="0" smtClean="0"/>
          </a:p>
          <a:p>
            <a:pPr>
              <a:lnSpc>
                <a:spcPct val="150000"/>
              </a:lnSpc>
              <a:buFont typeface="Wingdings" pitchFamily="2" charset="2"/>
              <a:buChar char="§"/>
            </a:pPr>
            <a:endParaRPr lang="en-US" sz="2000" dirty="0"/>
          </a:p>
          <a:p>
            <a:pPr>
              <a:lnSpc>
                <a:spcPct val="150000"/>
              </a:lnSpc>
              <a:buFont typeface="Wingdings" pitchFamily="2" charset="2"/>
              <a:buChar char="§"/>
            </a:pPr>
            <a:endParaRPr lang="en-US" sz="2000" dirty="0"/>
          </a:p>
        </p:txBody>
      </p:sp>
    </p:spTree>
    <p:extLst>
      <p:ext uri="{BB962C8B-B14F-4D97-AF65-F5344CB8AC3E}">
        <p14:creationId xmlns:p14="http://schemas.microsoft.com/office/powerpoint/2010/main" val="300383122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914399"/>
            <a:ext cx="6965245" cy="533401"/>
          </a:xfrm>
        </p:spPr>
        <p:txBody>
          <a:bodyPr>
            <a:normAutofit fontScale="90000"/>
          </a:bodyPr>
          <a:lstStyle/>
          <a:p>
            <a:pPr algn="l"/>
            <a:r>
              <a:rPr lang="en-US" sz="3600" b="1" dirty="0"/>
              <a:t>Outline:</a:t>
            </a:r>
            <a:r>
              <a:rPr lang="en-US" sz="4000" dirty="0"/>
              <a:t/>
            </a:r>
            <a:br>
              <a:rPr lang="en-US" sz="4000" dirty="0"/>
            </a:br>
            <a:endParaRPr lang="en-US" dirty="0"/>
          </a:p>
        </p:txBody>
      </p:sp>
      <p:sp>
        <p:nvSpPr>
          <p:cNvPr id="3" name="Content Placeholder 2"/>
          <p:cNvSpPr>
            <a:spLocks noGrp="1"/>
          </p:cNvSpPr>
          <p:nvPr>
            <p:ph idx="1"/>
          </p:nvPr>
        </p:nvSpPr>
        <p:spPr>
          <a:xfrm>
            <a:off x="1463040" y="1219200"/>
            <a:ext cx="6461760" cy="4876800"/>
          </a:xfrm>
        </p:spPr>
        <p:txBody>
          <a:bodyPr>
            <a:normAutofit fontScale="85000" lnSpcReduction="20000"/>
          </a:bodyPr>
          <a:lstStyle/>
          <a:p>
            <a:pPr lvl="0">
              <a:buFont typeface="Wingdings" pitchFamily="2" charset="2"/>
              <a:buChar char="§"/>
            </a:pPr>
            <a:r>
              <a:rPr lang="en-US" b="1" dirty="0" smtClean="0"/>
              <a:t>Universal  </a:t>
            </a:r>
            <a:r>
              <a:rPr lang="en-US" b="1" dirty="0"/>
              <a:t>Health Coverage:</a:t>
            </a:r>
            <a:endParaRPr lang="en-US" sz="2000" dirty="0"/>
          </a:p>
          <a:p>
            <a:pPr lvl="1">
              <a:buFont typeface="Wingdings" pitchFamily="2" charset="2"/>
              <a:buChar char="§"/>
            </a:pPr>
            <a:r>
              <a:rPr lang="en-US" sz="2400" dirty="0"/>
              <a:t>What?</a:t>
            </a:r>
            <a:endParaRPr lang="en-US" sz="2000" dirty="0"/>
          </a:p>
          <a:p>
            <a:pPr lvl="1">
              <a:buFont typeface="Wingdings" pitchFamily="2" charset="2"/>
              <a:buChar char="§"/>
            </a:pPr>
            <a:r>
              <a:rPr lang="en-US" sz="2400" dirty="0"/>
              <a:t>Historical Perspectives?</a:t>
            </a:r>
            <a:endParaRPr lang="en-US" sz="2000" dirty="0"/>
          </a:p>
          <a:p>
            <a:pPr lvl="0">
              <a:buFont typeface="Wingdings" pitchFamily="2" charset="2"/>
              <a:buChar char="§"/>
            </a:pPr>
            <a:r>
              <a:rPr lang="en-US" b="1" dirty="0"/>
              <a:t>Health System Financing in India.</a:t>
            </a:r>
            <a:endParaRPr lang="en-US" sz="2000" dirty="0"/>
          </a:p>
          <a:p>
            <a:pPr lvl="0">
              <a:buFont typeface="Wingdings" pitchFamily="2" charset="2"/>
              <a:buChar char="§"/>
            </a:pPr>
            <a:r>
              <a:rPr lang="en-US" b="1" dirty="0"/>
              <a:t>Health Financing Strategies: </a:t>
            </a:r>
            <a:endParaRPr lang="en-US" sz="2000" dirty="0"/>
          </a:p>
          <a:p>
            <a:pPr lvl="1">
              <a:buFont typeface="Wingdings" pitchFamily="2" charset="2"/>
              <a:buChar char="§"/>
            </a:pPr>
            <a:r>
              <a:rPr lang="en-US" sz="2400" dirty="0"/>
              <a:t>Where we are? Status of Heath Financing Globally</a:t>
            </a:r>
            <a:endParaRPr lang="en-US" sz="2000" dirty="0"/>
          </a:p>
          <a:p>
            <a:pPr lvl="1">
              <a:buFont typeface="Wingdings" pitchFamily="2" charset="2"/>
              <a:buChar char="§"/>
            </a:pPr>
            <a:r>
              <a:rPr lang="en-US" sz="2400" dirty="0"/>
              <a:t>More Money For Health: How to generate more resources</a:t>
            </a:r>
            <a:endParaRPr lang="en-US" sz="2000" dirty="0"/>
          </a:p>
          <a:p>
            <a:pPr lvl="1">
              <a:buFont typeface="Wingdings" pitchFamily="2" charset="2"/>
              <a:buChar char="§"/>
            </a:pPr>
            <a:r>
              <a:rPr lang="en-US" sz="2400" dirty="0"/>
              <a:t>More Health to Money: How to Utilize the resources and prevent wastages.</a:t>
            </a:r>
            <a:endParaRPr lang="en-US" sz="2000" dirty="0"/>
          </a:p>
          <a:p>
            <a:pPr lvl="0">
              <a:buFont typeface="Wingdings" pitchFamily="2" charset="2"/>
              <a:buChar char="§"/>
            </a:pPr>
            <a:r>
              <a:rPr lang="en-US" b="1" dirty="0" smtClean="0"/>
              <a:t>Health </a:t>
            </a:r>
            <a:r>
              <a:rPr lang="en-US" b="1" dirty="0"/>
              <a:t>financing strategies in India</a:t>
            </a:r>
            <a:endParaRPr lang="en-US" sz="2000" dirty="0"/>
          </a:p>
          <a:p>
            <a:pPr lvl="1">
              <a:buFont typeface="Wingdings" pitchFamily="2" charset="2"/>
              <a:buChar char="§"/>
            </a:pPr>
            <a:r>
              <a:rPr lang="en-US" sz="2400" b="1" dirty="0"/>
              <a:t> </a:t>
            </a:r>
            <a:r>
              <a:rPr lang="en-US" sz="2400" dirty="0"/>
              <a:t>As proposed by the HLEG on UHC</a:t>
            </a:r>
            <a:endParaRPr lang="en-US" sz="2000" dirty="0"/>
          </a:p>
          <a:p>
            <a:pPr lvl="1">
              <a:buFont typeface="Wingdings" pitchFamily="2" charset="2"/>
              <a:buChar char="§"/>
            </a:pPr>
            <a:r>
              <a:rPr lang="en-US" sz="2400" dirty="0"/>
              <a:t>As proposed in Proposed </a:t>
            </a:r>
            <a:r>
              <a:rPr lang="en-US" sz="2400" dirty="0" smtClean="0"/>
              <a:t>Draft 12</a:t>
            </a:r>
            <a:r>
              <a:rPr lang="en-US" sz="2400" baseline="30000" dirty="0" smtClean="0"/>
              <a:t>th</a:t>
            </a:r>
            <a:r>
              <a:rPr lang="en-US" sz="2400" dirty="0" smtClean="0"/>
              <a:t> Plan</a:t>
            </a:r>
            <a:endParaRPr lang="en-US" sz="2000" dirty="0"/>
          </a:p>
          <a:p>
            <a:pPr lvl="0">
              <a:buFont typeface="Wingdings" pitchFamily="2" charset="2"/>
              <a:buChar char="§"/>
            </a:pPr>
            <a:r>
              <a:rPr lang="en-US" b="1" dirty="0" smtClean="0"/>
              <a:t>Existing Health Insurance schemes in India</a:t>
            </a:r>
          </a:p>
          <a:p>
            <a:pPr lvl="0">
              <a:buFont typeface="Wingdings" pitchFamily="2" charset="2"/>
              <a:buChar char="§"/>
            </a:pPr>
            <a:r>
              <a:rPr lang="en-US" b="1" dirty="0" smtClean="0"/>
              <a:t>Critical </a:t>
            </a:r>
            <a:r>
              <a:rPr lang="en-US" b="1" dirty="0"/>
              <a:t>Review of </a:t>
            </a:r>
            <a:r>
              <a:rPr lang="en-US" b="1" dirty="0" smtClean="0"/>
              <a:t>Existing Schemes Proposed plan in India</a:t>
            </a:r>
            <a:endParaRPr lang="en-US" sz="2000" dirty="0"/>
          </a:p>
          <a:p>
            <a:pPr>
              <a:buFont typeface="Wingdings" pitchFamily="2" charset="2"/>
              <a:buChar char="§"/>
            </a:pPr>
            <a:endParaRPr lang="en-US" dirty="0"/>
          </a:p>
        </p:txBody>
      </p:sp>
    </p:spTree>
    <p:extLst>
      <p:ext uri="{BB962C8B-B14F-4D97-AF65-F5344CB8AC3E}">
        <p14:creationId xmlns:p14="http://schemas.microsoft.com/office/powerpoint/2010/main" val="3614291583"/>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914400"/>
            <a:ext cx="6829777" cy="609601"/>
          </a:xfrm>
        </p:spPr>
        <p:txBody>
          <a:bodyPr>
            <a:normAutofit fontScale="90000"/>
          </a:bodyPr>
          <a:lstStyle/>
          <a:p>
            <a:pPr algn="l"/>
            <a:r>
              <a:rPr lang="en-US" sz="3200" b="1" dirty="0"/>
              <a:t>Financing for </a:t>
            </a:r>
            <a:r>
              <a:rPr lang="en-US" sz="3200" b="1" dirty="0" smtClean="0"/>
              <a:t>Universal Health Coverage</a:t>
            </a:r>
            <a:r>
              <a:rPr lang="en-US" sz="3200" b="1" dirty="0"/>
              <a:t>:</a:t>
            </a:r>
            <a:r>
              <a:rPr lang="en-US" sz="3200" dirty="0"/>
              <a:t/>
            </a:r>
            <a:br>
              <a:rPr lang="en-US" sz="3200" dirty="0"/>
            </a:br>
            <a:endParaRPr lang="en-US" sz="3200" dirty="0"/>
          </a:p>
        </p:txBody>
      </p:sp>
      <p:sp>
        <p:nvSpPr>
          <p:cNvPr id="3" name="Content Placeholder 2"/>
          <p:cNvSpPr>
            <a:spLocks noGrp="1"/>
          </p:cNvSpPr>
          <p:nvPr>
            <p:ph idx="1"/>
          </p:nvPr>
        </p:nvSpPr>
        <p:spPr>
          <a:xfrm>
            <a:off x="1143000" y="1600200"/>
            <a:ext cx="6705600" cy="4419600"/>
          </a:xfrm>
        </p:spPr>
        <p:txBody>
          <a:bodyPr>
            <a:normAutofit lnSpcReduction="10000"/>
          </a:bodyPr>
          <a:lstStyle/>
          <a:p>
            <a:pPr marL="0" indent="0">
              <a:buNone/>
            </a:pPr>
            <a:r>
              <a:rPr lang="en-US" b="1" dirty="0" smtClean="0"/>
              <a:t>Specifically designed Financing </a:t>
            </a:r>
            <a:r>
              <a:rPr lang="en-US" b="1" dirty="0"/>
              <a:t>systems </a:t>
            </a:r>
            <a:r>
              <a:rPr lang="en-US" b="1" dirty="0" smtClean="0"/>
              <a:t>to: </a:t>
            </a:r>
          </a:p>
          <a:p>
            <a:pPr marL="0" indent="0">
              <a:buNone/>
            </a:pPr>
            <a:endParaRPr lang="en-US" b="1" dirty="0"/>
          </a:p>
          <a:p>
            <a:pPr lvl="0">
              <a:buFont typeface="Wingdings" pitchFamily="2" charset="2"/>
              <a:buChar char="§"/>
            </a:pPr>
            <a:r>
              <a:rPr lang="en-US" sz="2000" dirty="0"/>
              <a:t>Provide all people </a:t>
            </a:r>
            <a:r>
              <a:rPr lang="en-US" sz="2000" dirty="0" smtClean="0"/>
              <a:t>access needed </a:t>
            </a:r>
            <a:r>
              <a:rPr lang="en-US" sz="2000" dirty="0"/>
              <a:t>health </a:t>
            </a:r>
            <a:r>
              <a:rPr lang="en-US" sz="2000" dirty="0" smtClean="0"/>
              <a:t>services.</a:t>
            </a:r>
          </a:p>
          <a:p>
            <a:pPr marL="0" lvl="0" indent="0">
              <a:buNone/>
            </a:pPr>
            <a:endParaRPr lang="en-US" sz="2000" dirty="0" smtClean="0"/>
          </a:p>
          <a:p>
            <a:pPr lvl="0">
              <a:buFont typeface="Wingdings" pitchFamily="2" charset="2"/>
              <a:buChar char="§"/>
            </a:pPr>
            <a:r>
              <a:rPr lang="en-US" sz="2000" dirty="0" smtClean="0"/>
              <a:t>Ensure, use </a:t>
            </a:r>
            <a:r>
              <a:rPr lang="en-US" sz="2000" dirty="0"/>
              <a:t>of these services does not expose the user to financial </a:t>
            </a:r>
            <a:r>
              <a:rPr lang="en-US" sz="2000" dirty="0" smtClean="0"/>
              <a:t>hardship</a:t>
            </a:r>
          </a:p>
          <a:p>
            <a:pPr marL="0" lvl="0" indent="0">
              <a:buNone/>
            </a:pPr>
            <a:endParaRPr lang="en-US" sz="2000" dirty="0"/>
          </a:p>
          <a:p>
            <a:pPr marL="0" indent="0">
              <a:buNone/>
            </a:pPr>
            <a:r>
              <a:rPr lang="en-US" b="1" dirty="0"/>
              <a:t>What are the problems?</a:t>
            </a:r>
            <a:endParaRPr lang="en-US" dirty="0"/>
          </a:p>
          <a:p>
            <a:pPr>
              <a:buFont typeface="Wingdings" pitchFamily="2" charset="2"/>
              <a:buChar char="§"/>
            </a:pPr>
            <a:r>
              <a:rPr lang="en-US" sz="2000" dirty="0"/>
              <a:t> </a:t>
            </a:r>
            <a:r>
              <a:rPr lang="en-US" sz="2000" dirty="0" smtClean="0"/>
              <a:t>3 </a:t>
            </a:r>
            <a:r>
              <a:rPr lang="en-US" sz="2000" dirty="0"/>
              <a:t>Fundamental Problems:</a:t>
            </a:r>
          </a:p>
          <a:p>
            <a:pPr lvl="1">
              <a:buFont typeface="Wingdings" pitchFamily="2" charset="2"/>
              <a:buChar char="§"/>
            </a:pPr>
            <a:r>
              <a:rPr lang="en-US" sz="2000" dirty="0"/>
              <a:t>Availability of Resources.</a:t>
            </a:r>
          </a:p>
          <a:p>
            <a:pPr lvl="1">
              <a:buFont typeface="Wingdings" pitchFamily="2" charset="2"/>
              <a:buChar char="§"/>
            </a:pPr>
            <a:r>
              <a:rPr lang="en-US" sz="2000" dirty="0"/>
              <a:t>Over reliance on direct payments.</a:t>
            </a:r>
          </a:p>
          <a:p>
            <a:pPr lvl="1">
              <a:buFont typeface="Wingdings" pitchFamily="2" charset="2"/>
              <a:buChar char="§"/>
            </a:pPr>
            <a:r>
              <a:rPr lang="en-US" sz="2000" dirty="0"/>
              <a:t>In Efficient and Inequitable distribution of resources</a:t>
            </a:r>
          </a:p>
        </p:txBody>
      </p:sp>
    </p:spTree>
    <p:extLst>
      <p:ext uri="{BB962C8B-B14F-4D97-AF65-F5344CB8AC3E}">
        <p14:creationId xmlns:p14="http://schemas.microsoft.com/office/powerpoint/2010/main" val="3007808152"/>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914400"/>
            <a:ext cx="6524977" cy="457200"/>
          </a:xfrm>
        </p:spPr>
        <p:txBody>
          <a:bodyPr>
            <a:noAutofit/>
          </a:bodyPr>
          <a:lstStyle/>
          <a:p>
            <a:pPr algn="l"/>
            <a:r>
              <a:rPr lang="en-US" sz="2800" b="1" dirty="0"/>
              <a:t>T</a:t>
            </a:r>
            <a:r>
              <a:rPr lang="en-US" sz="2800" b="1" dirty="0" smtClean="0"/>
              <a:t>hree </a:t>
            </a:r>
            <a:r>
              <a:rPr lang="en-US" sz="2800" b="1" dirty="0"/>
              <a:t>critical areas of health </a:t>
            </a:r>
            <a:r>
              <a:rPr lang="en-US" sz="2800" b="1" dirty="0" smtClean="0"/>
              <a:t>financing: </a:t>
            </a:r>
            <a:r>
              <a:rPr lang="en-US" sz="2800" dirty="0"/>
              <a:t/>
            </a:r>
            <a:br>
              <a:rPr lang="en-US" sz="2800" dirty="0"/>
            </a:br>
            <a:endParaRPr lang="en-US" sz="2800" dirty="0"/>
          </a:p>
        </p:txBody>
      </p:sp>
      <p:sp>
        <p:nvSpPr>
          <p:cNvPr id="3" name="Content Placeholder 2"/>
          <p:cNvSpPr>
            <a:spLocks noGrp="1"/>
          </p:cNvSpPr>
          <p:nvPr>
            <p:ph idx="1"/>
          </p:nvPr>
        </p:nvSpPr>
        <p:spPr>
          <a:xfrm>
            <a:off x="1143000" y="1219200"/>
            <a:ext cx="6858000" cy="4953000"/>
          </a:xfrm>
        </p:spPr>
        <p:txBody>
          <a:bodyPr>
            <a:noAutofit/>
          </a:bodyPr>
          <a:lstStyle/>
          <a:p>
            <a:pPr lvl="0">
              <a:lnSpc>
                <a:spcPct val="150000"/>
              </a:lnSpc>
              <a:buFont typeface="Wingdings" pitchFamily="2" charset="2"/>
              <a:buChar char="§"/>
            </a:pPr>
            <a:r>
              <a:rPr lang="en-US" sz="1600" dirty="0" smtClean="0"/>
              <a:t>Raise </a:t>
            </a:r>
            <a:r>
              <a:rPr lang="en-US" sz="1600" dirty="0"/>
              <a:t>sufficient money for health; </a:t>
            </a:r>
          </a:p>
          <a:p>
            <a:pPr lvl="0">
              <a:lnSpc>
                <a:spcPct val="150000"/>
              </a:lnSpc>
              <a:buFont typeface="Wingdings" pitchFamily="2" charset="2"/>
              <a:buChar char="§"/>
            </a:pPr>
            <a:r>
              <a:rPr lang="en-US" sz="1600" dirty="0"/>
              <a:t>Remove financial barriers to access and reduce financial risks of illness; </a:t>
            </a:r>
          </a:p>
          <a:p>
            <a:pPr lvl="0">
              <a:lnSpc>
                <a:spcPct val="150000"/>
              </a:lnSpc>
              <a:buFont typeface="Wingdings" pitchFamily="2" charset="2"/>
              <a:buChar char="§"/>
            </a:pPr>
            <a:r>
              <a:rPr lang="en-US" sz="1600" dirty="0"/>
              <a:t>Make better use of the available resources</a:t>
            </a:r>
            <a:r>
              <a:rPr lang="en-US" sz="1600" dirty="0" smtClean="0"/>
              <a:t>.</a:t>
            </a:r>
          </a:p>
          <a:p>
            <a:pPr marL="0" indent="0">
              <a:lnSpc>
                <a:spcPct val="150000"/>
              </a:lnSpc>
              <a:buNone/>
            </a:pPr>
            <a:r>
              <a:rPr lang="en-US" sz="1600" b="1" dirty="0"/>
              <a:t>What a health financing system does?</a:t>
            </a:r>
            <a:endParaRPr lang="en-US" sz="1600" dirty="0"/>
          </a:p>
          <a:p>
            <a:pPr>
              <a:lnSpc>
                <a:spcPct val="150000"/>
              </a:lnSpc>
              <a:buFont typeface="Wingdings" pitchFamily="2" charset="2"/>
              <a:buChar char="§"/>
            </a:pPr>
            <a:r>
              <a:rPr lang="en-US" sz="1600" b="1" dirty="0"/>
              <a:t>Revenue collection</a:t>
            </a:r>
            <a:r>
              <a:rPr lang="en-US" sz="1600" b="1" dirty="0" smtClean="0"/>
              <a:t>: </a:t>
            </a:r>
            <a:r>
              <a:rPr lang="en-US" sz="1600" dirty="0"/>
              <a:t> </a:t>
            </a:r>
            <a:endParaRPr lang="en-US" sz="1600" dirty="0" smtClean="0"/>
          </a:p>
          <a:p>
            <a:pPr marL="0" indent="0">
              <a:lnSpc>
                <a:spcPct val="150000"/>
              </a:lnSpc>
              <a:buNone/>
            </a:pPr>
            <a:r>
              <a:rPr lang="en-US" sz="1600" dirty="0" smtClean="0"/>
              <a:t>General </a:t>
            </a:r>
            <a:r>
              <a:rPr lang="en-US" sz="1600" dirty="0"/>
              <a:t>or specific </a:t>
            </a:r>
            <a:r>
              <a:rPr lang="en-US" sz="1600" dirty="0" smtClean="0"/>
              <a:t>taxation, Compulsory </a:t>
            </a:r>
            <a:r>
              <a:rPr lang="en-US" sz="1600" dirty="0"/>
              <a:t>or </a:t>
            </a:r>
            <a:r>
              <a:rPr lang="en-US" sz="1600" dirty="0" smtClean="0"/>
              <a:t>Voluntary </a:t>
            </a:r>
            <a:r>
              <a:rPr lang="en-US" sz="1600" dirty="0"/>
              <a:t>health insurance </a:t>
            </a:r>
            <a:r>
              <a:rPr lang="en-US" sz="1600" dirty="0" smtClean="0"/>
              <a:t>contributions &amp; Direct </a:t>
            </a:r>
            <a:r>
              <a:rPr lang="en-US" sz="1600" dirty="0"/>
              <a:t>out-of-pocket </a:t>
            </a:r>
            <a:r>
              <a:rPr lang="en-US" sz="1600" dirty="0" smtClean="0"/>
              <a:t>(User Fee or Donations)</a:t>
            </a:r>
          </a:p>
          <a:p>
            <a:pPr>
              <a:lnSpc>
                <a:spcPct val="150000"/>
              </a:lnSpc>
              <a:buFont typeface="Wingdings" pitchFamily="2" charset="2"/>
              <a:buChar char="§"/>
            </a:pPr>
            <a:r>
              <a:rPr lang="en-US" sz="1600" b="1" dirty="0" smtClean="0"/>
              <a:t>Pooling: </a:t>
            </a:r>
          </a:p>
          <a:p>
            <a:pPr marL="0" indent="0">
              <a:lnSpc>
                <a:spcPct val="150000"/>
              </a:lnSpc>
              <a:buNone/>
            </a:pPr>
            <a:r>
              <a:rPr lang="en-US" sz="1600" dirty="0" smtClean="0"/>
              <a:t>Accumulation </a:t>
            </a:r>
            <a:r>
              <a:rPr lang="en-US" sz="1600" dirty="0"/>
              <a:t>and management of financial </a:t>
            </a:r>
            <a:r>
              <a:rPr lang="en-US" sz="1600" dirty="0" smtClean="0"/>
              <a:t>resources. </a:t>
            </a:r>
            <a:r>
              <a:rPr lang="en-US" sz="1600" dirty="0"/>
              <a:t>an element of pooling funded by prepayment, combined with direct </a:t>
            </a:r>
            <a:r>
              <a:rPr lang="en-US" sz="1600" dirty="0" smtClean="0"/>
              <a:t>payments (Cost Sharing) </a:t>
            </a:r>
            <a:endParaRPr lang="en-US" sz="1600" b="1" dirty="0" smtClean="0"/>
          </a:p>
          <a:p>
            <a:pPr>
              <a:lnSpc>
                <a:spcPct val="150000"/>
              </a:lnSpc>
              <a:buFont typeface="Wingdings" pitchFamily="2" charset="2"/>
              <a:buChar char="§"/>
            </a:pPr>
            <a:r>
              <a:rPr lang="en-US" sz="1600" b="1" dirty="0"/>
              <a:t>Purchasing:</a:t>
            </a:r>
            <a:endParaRPr lang="en-US" sz="1600" dirty="0"/>
          </a:p>
          <a:p>
            <a:pPr lvl="1">
              <a:lnSpc>
                <a:spcPct val="150000"/>
              </a:lnSpc>
              <a:buFont typeface="Wingdings" pitchFamily="2" charset="2"/>
              <a:buChar char="§"/>
            </a:pPr>
            <a:r>
              <a:rPr lang="en-US" sz="1600" dirty="0"/>
              <a:t>The process of paying for health services. </a:t>
            </a:r>
          </a:p>
          <a:p>
            <a:pPr marL="365760" lvl="1" indent="0">
              <a:lnSpc>
                <a:spcPct val="150000"/>
              </a:lnSpc>
              <a:buNone/>
            </a:pPr>
            <a:endParaRPr lang="en-US" sz="1600" dirty="0"/>
          </a:p>
          <a:p>
            <a:pPr marL="0" indent="0">
              <a:lnSpc>
                <a:spcPct val="150000"/>
              </a:lnSpc>
              <a:buNone/>
            </a:pPr>
            <a:endParaRPr lang="en-US" sz="1600" dirty="0"/>
          </a:p>
        </p:txBody>
      </p:sp>
    </p:spTree>
    <p:extLst>
      <p:ext uri="{BB962C8B-B14F-4D97-AF65-F5344CB8AC3E}">
        <p14:creationId xmlns:p14="http://schemas.microsoft.com/office/powerpoint/2010/main" val="3007836995"/>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753577" cy="706418"/>
          </a:xfrm>
        </p:spPr>
        <p:txBody>
          <a:bodyPr>
            <a:normAutofit/>
          </a:bodyPr>
          <a:lstStyle/>
          <a:p>
            <a:pPr algn="l"/>
            <a:r>
              <a:rPr lang="en-US" sz="3200" b="1" dirty="0" smtClean="0"/>
              <a:t>Purchasing</a:t>
            </a:r>
            <a:r>
              <a:rPr lang="en-US" sz="3200" b="1" dirty="0"/>
              <a:t>:</a:t>
            </a:r>
          </a:p>
        </p:txBody>
      </p:sp>
      <p:sp>
        <p:nvSpPr>
          <p:cNvPr id="3" name="Content Placeholder 2"/>
          <p:cNvSpPr>
            <a:spLocks noGrp="1"/>
          </p:cNvSpPr>
          <p:nvPr>
            <p:ph idx="1"/>
          </p:nvPr>
        </p:nvSpPr>
        <p:spPr>
          <a:xfrm>
            <a:off x="1219200" y="1600200"/>
            <a:ext cx="6553200" cy="4343400"/>
          </a:xfrm>
        </p:spPr>
        <p:txBody>
          <a:bodyPr>
            <a:normAutofit fontScale="92500"/>
          </a:bodyPr>
          <a:lstStyle/>
          <a:p>
            <a:pPr marL="0" indent="0" algn="just">
              <a:lnSpc>
                <a:spcPct val="150000"/>
              </a:lnSpc>
              <a:buNone/>
            </a:pPr>
            <a:r>
              <a:rPr lang="en-US" sz="2000" b="1" dirty="0" smtClean="0"/>
              <a:t>Three </a:t>
            </a:r>
            <a:r>
              <a:rPr lang="en-US" sz="2000" b="1" dirty="0"/>
              <a:t>main</a:t>
            </a:r>
            <a:r>
              <a:rPr lang="en-US" sz="2000" dirty="0"/>
              <a:t> </a:t>
            </a:r>
            <a:r>
              <a:rPr lang="en-US" sz="2000" b="1" dirty="0"/>
              <a:t>ways to do this. </a:t>
            </a:r>
            <a:r>
              <a:rPr lang="en-US" sz="2000" b="1" dirty="0" smtClean="0"/>
              <a:t>(Either single of combinations)</a:t>
            </a:r>
            <a:endParaRPr lang="en-US" sz="2000" b="1" dirty="0"/>
          </a:p>
          <a:p>
            <a:pPr lvl="0" algn="just">
              <a:lnSpc>
                <a:spcPct val="150000"/>
              </a:lnSpc>
            </a:pPr>
            <a:r>
              <a:rPr lang="en-US" sz="2000" dirty="0"/>
              <a:t>First, the government to provide budgets directly to its own health service providers (integration of purchasing and provision) using general government revenues and, sometimes, insurance contributions. </a:t>
            </a:r>
          </a:p>
          <a:p>
            <a:pPr lvl="0" algn="just">
              <a:lnSpc>
                <a:spcPct val="150000"/>
              </a:lnSpc>
            </a:pPr>
            <a:r>
              <a:rPr lang="en-US" sz="2000" dirty="0" smtClean="0"/>
              <a:t>Second, An </a:t>
            </a:r>
            <a:r>
              <a:rPr lang="en-US" sz="2000" dirty="0"/>
              <a:t>institutionally separate purchasing agency (e.g. a health insurance fund or government authority) </a:t>
            </a:r>
            <a:r>
              <a:rPr lang="en-US" sz="2000" dirty="0" smtClean="0"/>
              <a:t>to purchase services on behalf of a population (a purchaser-provider split).</a:t>
            </a:r>
          </a:p>
          <a:p>
            <a:pPr lvl="0" algn="just">
              <a:lnSpc>
                <a:spcPct val="150000"/>
              </a:lnSpc>
            </a:pPr>
            <a:r>
              <a:rPr lang="en-US" sz="2000" dirty="0" smtClean="0"/>
              <a:t> Third, </a:t>
            </a:r>
            <a:r>
              <a:rPr lang="en-US" sz="2000" dirty="0"/>
              <a:t>I</a:t>
            </a:r>
            <a:r>
              <a:rPr lang="en-US" sz="2000" dirty="0" smtClean="0"/>
              <a:t>ndividuals to pay a provider directly.</a:t>
            </a:r>
          </a:p>
          <a:p>
            <a:pPr marL="0" indent="0" algn="just">
              <a:lnSpc>
                <a:spcPct val="150000"/>
              </a:lnSpc>
              <a:buNone/>
            </a:pPr>
            <a:endParaRPr lang="en-US" sz="2000" dirty="0"/>
          </a:p>
        </p:txBody>
      </p:sp>
    </p:spTree>
    <p:extLst>
      <p:ext uri="{BB962C8B-B14F-4D97-AF65-F5344CB8AC3E}">
        <p14:creationId xmlns:p14="http://schemas.microsoft.com/office/powerpoint/2010/main" val="4104117623"/>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990599"/>
            <a:ext cx="6982177" cy="533401"/>
          </a:xfrm>
        </p:spPr>
        <p:txBody>
          <a:bodyPr>
            <a:noAutofit/>
          </a:bodyPr>
          <a:lstStyle/>
          <a:p>
            <a:pPr algn="l"/>
            <a:r>
              <a:rPr lang="en-US" sz="2800" b="1" dirty="0"/>
              <a:t>On the path to universal coverage: Country Examples</a:t>
            </a:r>
            <a:r>
              <a:rPr lang="en-US" sz="2800" dirty="0"/>
              <a:t/>
            </a:r>
            <a:br>
              <a:rPr lang="en-US" sz="2800" dirty="0"/>
            </a:br>
            <a:endParaRPr lang="en-US" sz="2800" b="1" dirty="0"/>
          </a:p>
        </p:txBody>
      </p:sp>
      <p:sp>
        <p:nvSpPr>
          <p:cNvPr id="3" name="Content Placeholder 2"/>
          <p:cNvSpPr>
            <a:spLocks noGrp="1"/>
          </p:cNvSpPr>
          <p:nvPr>
            <p:ph idx="1"/>
          </p:nvPr>
        </p:nvSpPr>
        <p:spPr>
          <a:xfrm>
            <a:off x="1066800" y="1524000"/>
            <a:ext cx="6934200" cy="4199069"/>
          </a:xfrm>
        </p:spPr>
        <p:txBody>
          <a:bodyPr>
            <a:noAutofit/>
          </a:bodyPr>
          <a:lstStyle/>
          <a:p>
            <a:pPr marL="0" indent="0">
              <a:buNone/>
            </a:pPr>
            <a:r>
              <a:rPr lang="en-US" sz="2000" b="1" dirty="0" smtClean="0"/>
              <a:t>  China</a:t>
            </a:r>
            <a:r>
              <a:rPr lang="en-US" sz="2000" b="1" dirty="0"/>
              <a:t>:</a:t>
            </a:r>
            <a:endParaRPr lang="en-US" sz="2000" dirty="0"/>
          </a:p>
          <a:p>
            <a:pPr lvl="1">
              <a:buFont typeface="Wingdings" pitchFamily="2" charset="2"/>
              <a:buChar char="§"/>
            </a:pPr>
            <a:r>
              <a:rPr lang="en-US" sz="2000" dirty="0"/>
              <a:t>In April </a:t>
            </a:r>
            <a:r>
              <a:rPr lang="en-US" sz="2000" dirty="0" smtClean="0"/>
              <a:t>2009: safe</a:t>
            </a:r>
            <a:r>
              <a:rPr lang="en-US" sz="2000" dirty="0"/>
              <a:t>, effective, convenient and affordable” health services to all urban and rural residents by 2020. </a:t>
            </a:r>
            <a:endParaRPr lang="en-US" sz="2000" dirty="0" smtClean="0"/>
          </a:p>
          <a:p>
            <a:pPr lvl="1">
              <a:buFont typeface="Wingdings" pitchFamily="2" charset="2"/>
              <a:buChar char="§"/>
            </a:pPr>
            <a:r>
              <a:rPr lang="en-US" sz="2000" dirty="0" smtClean="0"/>
              <a:t>The </a:t>
            </a:r>
            <a:r>
              <a:rPr lang="en-US" sz="2000" dirty="0"/>
              <a:t>New Cooperative Medical Schemes, initiated </a:t>
            </a:r>
            <a:r>
              <a:rPr lang="en-US" sz="2000" dirty="0" smtClean="0"/>
              <a:t>in</a:t>
            </a:r>
          </a:p>
          <a:p>
            <a:pPr marL="365760" lvl="1" indent="0">
              <a:buNone/>
            </a:pPr>
            <a:endParaRPr lang="en-US" sz="2000" dirty="0"/>
          </a:p>
          <a:p>
            <a:pPr marL="0" indent="0">
              <a:buNone/>
            </a:pPr>
            <a:r>
              <a:rPr lang="en-US" sz="2000" b="1" dirty="0" smtClean="0"/>
              <a:t>     USA</a:t>
            </a:r>
            <a:r>
              <a:rPr lang="en-US" sz="2000" b="1" dirty="0"/>
              <a:t>:</a:t>
            </a:r>
            <a:endParaRPr lang="en-US" sz="2000" dirty="0"/>
          </a:p>
          <a:p>
            <a:pPr marL="0" indent="0">
              <a:buNone/>
            </a:pPr>
            <a:r>
              <a:rPr lang="en-US" sz="2000" dirty="0" smtClean="0"/>
              <a:t>The </a:t>
            </a:r>
            <a:r>
              <a:rPr lang="en-US" sz="2000" dirty="0"/>
              <a:t>recent health financing reforms </a:t>
            </a:r>
            <a:r>
              <a:rPr lang="en-US" sz="2000" dirty="0" smtClean="0"/>
              <a:t>extend </a:t>
            </a:r>
            <a:r>
              <a:rPr lang="en-US" sz="2000" dirty="0"/>
              <a:t>insurance coverage to </a:t>
            </a:r>
            <a:r>
              <a:rPr lang="en-US" sz="2000" dirty="0" smtClean="0"/>
              <a:t> </a:t>
            </a:r>
            <a:r>
              <a:rPr lang="en-US" sz="2000" dirty="0"/>
              <a:t>projected 32 million previously uninsured people by 2019</a:t>
            </a:r>
            <a:r>
              <a:rPr lang="en-US" sz="2000" dirty="0" smtClean="0"/>
              <a:t>.</a:t>
            </a:r>
          </a:p>
          <a:p>
            <a:pPr marL="0" indent="0">
              <a:buNone/>
            </a:pPr>
            <a:endParaRPr lang="en-US" sz="2000" dirty="0"/>
          </a:p>
          <a:p>
            <a:pPr marL="0" indent="0">
              <a:buNone/>
            </a:pPr>
            <a:r>
              <a:rPr lang="en-US" sz="2000" b="1" dirty="0"/>
              <a:t> </a:t>
            </a:r>
            <a:r>
              <a:rPr lang="en-US" sz="2000" b="1" dirty="0" smtClean="0"/>
              <a:t>   DPR Korea:</a:t>
            </a:r>
          </a:p>
          <a:p>
            <a:pPr marL="0" indent="0">
              <a:buNone/>
            </a:pPr>
            <a:endParaRPr lang="en-US" sz="2000" b="1" dirty="0"/>
          </a:p>
          <a:p>
            <a:pPr marL="0" indent="0">
              <a:buNone/>
            </a:pPr>
            <a:r>
              <a:rPr lang="en-US" sz="2000" b="1" dirty="0" smtClean="0"/>
              <a:t>    Ghana</a:t>
            </a:r>
            <a:endParaRPr lang="en-US" sz="2000" b="1" dirty="0"/>
          </a:p>
        </p:txBody>
      </p:sp>
    </p:spTree>
    <p:extLst>
      <p:ext uri="{BB962C8B-B14F-4D97-AF65-F5344CB8AC3E}">
        <p14:creationId xmlns:p14="http://schemas.microsoft.com/office/powerpoint/2010/main" val="3612189149"/>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7058377" cy="706418"/>
          </a:xfrm>
        </p:spPr>
        <p:txBody>
          <a:bodyPr>
            <a:normAutofit/>
          </a:bodyPr>
          <a:lstStyle/>
          <a:p>
            <a:pPr algn="l"/>
            <a:r>
              <a:rPr lang="en-US" sz="2800" b="1" dirty="0"/>
              <a:t>The health financing decision </a:t>
            </a:r>
            <a:r>
              <a:rPr lang="en-US" sz="2800" b="1" dirty="0" smtClean="0"/>
              <a:t>process:</a:t>
            </a:r>
            <a:endParaRPr lang="en-US" sz="2800" b="1" dirty="0"/>
          </a:p>
        </p:txBody>
      </p:sp>
      <p:sp>
        <p:nvSpPr>
          <p:cNvPr id="3" name="Content Placeholder 2"/>
          <p:cNvSpPr>
            <a:spLocks noGrp="1"/>
          </p:cNvSpPr>
          <p:nvPr>
            <p:ph idx="1"/>
          </p:nvPr>
        </p:nvSpPr>
        <p:spPr>
          <a:xfrm>
            <a:off x="1066800" y="1600200"/>
            <a:ext cx="6934200" cy="4419600"/>
          </a:xfrm>
        </p:spPr>
        <p:txBody>
          <a:bodyPr/>
          <a:lstStyle/>
          <a:p>
            <a:pPr marL="0" indent="0">
              <a:buNone/>
            </a:pPr>
            <a:r>
              <a:rPr lang="en-US" dirty="0" smtClean="0"/>
              <a:t> </a:t>
            </a:r>
            <a:endParaRPr lang="en-US" dirty="0"/>
          </a:p>
        </p:txBody>
      </p:sp>
      <p:pic>
        <p:nvPicPr>
          <p:cNvPr id="4" name="Picture 3"/>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066800" y="1371600"/>
            <a:ext cx="7010400" cy="4724400"/>
          </a:xfrm>
          <a:prstGeom prst="rect">
            <a:avLst/>
          </a:prstGeom>
          <a:ln>
            <a:noFill/>
          </a:ln>
          <a:effectLst>
            <a:softEdge rad="112500"/>
          </a:effectLst>
        </p:spPr>
      </p:pic>
    </p:spTree>
    <p:extLst>
      <p:ext uri="{BB962C8B-B14F-4D97-AF65-F5344CB8AC3E}">
        <p14:creationId xmlns:p14="http://schemas.microsoft.com/office/powerpoint/2010/main" val="3754178798"/>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05977" cy="782618"/>
          </a:xfrm>
        </p:spPr>
        <p:txBody>
          <a:bodyPr>
            <a:normAutofit fontScale="90000"/>
          </a:bodyPr>
          <a:lstStyle/>
          <a:p>
            <a:pPr algn="l"/>
            <a:r>
              <a:rPr lang="en-US" sz="3200" b="1" dirty="0"/>
              <a:t>More Money for </a:t>
            </a:r>
            <a:r>
              <a:rPr lang="en-US" sz="3200" b="1" dirty="0" smtClean="0"/>
              <a:t>Health:</a:t>
            </a:r>
            <a:r>
              <a:rPr lang="en-US" sz="3200" dirty="0"/>
              <a:t/>
            </a:r>
            <a:br>
              <a:rPr lang="en-US" sz="3200" dirty="0"/>
            </a:br>
            <a:endParaRPr lang="en-US" sz="3200" b="1" dirty="0"/>
          </a:p>
        </p:txBody>
      </p:sp>
      <p:sp>
        <p:nvSpPr>
          <p:cNvPr id="3" name="Content Placeholder 2"/>
          <p:cNvSpPr>
            <a:spLocks noGrp="1"/>
          </p:cNvSpPr>
          <p:nvPr>
            <p:ph idx="1"/>
          </p:nvPr>
        </p:nvSpPr>
        <p:spPr>
          <a:xfrm>
            <a:off x="1066800" y="1524000"/>
            <a:ext cx="7010400" cy="4572000"/>
          </a:xfrm>
        </p:spPr>
        <p:txBody>
          <a:bodyPr>
            <a:normAutofit fontScale="92500" lnSpcReduction="10000"/>
          </a:bodyPr>
          <a:lstStyle/>
          <a:p>
            <a:pPr marL="0" indent="0">
              <a:buNone/>
            </a:pPr>
            <a:endParaRPr lang="en-US" sz="2000" dirty="0" smtClean="0"/>
          </a:p>
          <a:p>
            <a:pPr>
              <a:buFont typeface="Wingdings" pitchFamily="2" charset="2"/>
              <a:buChar char="§"/>
            </a:pPr>
            <a:r>
              <a:rPr lang="en-US" sz="2000" dirty="0" smtClean="0"/>
              <a:t>No </a:t>
            </a:r>
            <a:r>
              <a:rPr lang="en-US" sz="2000" dirty="0"/>
              <a:t>magic bullet to achieve Universal Health Coverage</a:t>
            </a:r>
            <a:r>
              <a:rPr lang="en-US" sz="2000" dirty="0" smtClean="0"/>
              <a:t>.</a:t>
            </a:r>
          </a:p>
          <a:p>
            <a:pPr>
              <a:buFont typeface="Wingdings" pitchFamily="2" charset="2"/>
              <a:buChar char="§"/>
            </a:pPr>
            <a:r>
              <a:rPr lang="en-US" sz="2000" dirty="0"/>
              <a:t>N</a:t>
            </a:r>
            <a:r>
              <a:rPr lang="en-US" sz="2000" dirty="0" smtClean="0"/>
              <a:t>ew </a:t>
            </a:r>
            <a:r>
              <a:rPr lang="en-US" sz="2000" dirty="0"/>
              <a:t>medicines and diagnostic and curative technologies become available much faster than new financial resources</a:t>
            </a:r>
            <a:r>
              <a:rPr lang="en-US" sz="2000" dirty="0" smtClean="0"/>
              <a:t>.</a:t>
            </a:r>
          </a:p>
          <a:p>
            <a:pPr marL="0" indent="0">
              <a:buNone/>
            </a:pPr>
            <a:endParaRPr lang="en-US" b="1" dirty="0" smtClean="0"/>
          </a:p>
          <a:p>
            <a:pPr>
              <a:buFont typeface="Wingdings" pitchFamily="2" charset="2"/>
              <a:buChar char="§"/>
            </a:pPr>
            <a:r>
              <a:rPr lang="en-US" b="1" dirty="0" smtClean="0"/>
              <a:t>Raise more </a:t>
            </a:r>
            <a:r>
              <a:rPr lang="en-US" b="1" dirty="0"/>
              <a:t>Funds for Health</a:t>
            </a:r>
            <a:r>
              <a:rPr lang="en-US" b="1" dirty="0" smtClean="0"/>
              <a:t>:</a:t>
            </a:r>
          </a:p>
          <a:p>
            <a:pPr>
              <a:buFont typeface="Wingdings" pitchFamily="2" charset="2"/>
              <a:buChar char="§"/>
            </a:pPr>
            <a:endParaRPr lang="en-US" dirty="0"/>
          </a:p>
          <a:p>
            <a:pPr marL="0" indent="0">
              <a:buNone/>
            </a:pPr>
            <a:r>
              <a:rPr lang="en-US" sz="2000" dirty="0" smtClean="0"/>
              <a:t>Broadly, </a:t>
            </a:r>
            <a:r>
              <a:rPr lang="en-US" sz="2000" b="1" dirty="0" smtClean="0"/>
              <a:t>three </a:t>
            </a:r>
            <a:r>
              <a:rPr lang="en-US" sz="2000" b="1" dirty="0"/>
              <a:t>ways to raise</a:t>
            </a:r>
            <a:r>
              <a:rPr lang="en-US" sz="2000" dirty="0"/>
              <a:t> additional funds or diversify sources of funding</a:t>
            </a:r>
            <a:r>
              <a:rPr lang="en-US" sz="2000" dirty="0" smtClean="0"/>
              <a:t>:</a:t>
            </a:r>
          </a:p>
          <a:p>
            <a:pPr>
              <a:buFont typeface="Wingdings" pitchFamily="2" charset="2"/>
              <a:buChar char="§"/>
            </a:pPr>
            <a:endParaRPr lang="en-US" sz="2000" dirty="0"/>
          </a:p>
          <a:p>
            <a:pPr lvl="0">
              <a:buFont typeface="Wingdings" pitchFamily="2" charset="2"/>
              <a:buChar char="§"/>
            </a:pPr>
            <a:r>
              <a:rPr lang="en-US" sz="2000" dirty="0"/>
              <a:t>H</a:t>
            </a:r>
            <a:r>
              <a:rPr lang="en-US" sz="2000" dirty="0" smtClean="0"/>
              <a:t>igher </a:t>
            </a:r>
            <a:r>
              <a:rPr lang="en-US" sz="2000" dirty="0"/>
              <a:t>priority in existing spending, particularly </a:t>
            </a:r>
            <a:r>
              <a:rPr lang="en-US" sz="2000" dirty="0" smtClean="0"/>
              <a:t>in </a:t>
            </a:r>
            <a:r>
              <a:rPr lang="en-US" sz="2000" dirty="0"/>
              <a:t>government’s budget; </a:t>
            </a:r>
          </a:p>
          <a:p>
            <a:pPr lvl="0">
              <a:buFont typeface="Wingdings" pitchFamily="2" charset="2"/>
              <a:buChar char="§"/>
            </a:pPr>
            <a:r>
              <a:rPr lang="en-US" sz="2000" dirty="0"/>
              <a:t>F</a:t>
            </a:r>
            <a:r>
              <a:rPr lang="en-US" sz="2000" dirty="0" smtClean="0"/>
              <a:t>ind </a:t>
            </a:r>
            <a:r>
              <a:rPr lang="en-US" sz="2000" dirty="0"/>
              <a:t>new or diversified sources of domestic funding; </a:t>
            </a:r>
            <a:r>
              <a:rPr lang="en-US" sz="2000" dirty="0" smtClean="0"/>
              <a:t>and / or</a:t>
            </a:r>
            <a:endParaRPr lang="en-US" sz="2000" dirty="0"/>
          </a:p>
          <a:p>
            <a:pPr lvl="0">
              <a:buFont typeface="Wingdings" pitchFamily="2" charset="2"/>
              <a:buChar char="§"/>
            </a:pPr>
            <a:r>
              <a:rPr lang="en-US" sz="2000" dirty="0"/>
              <a:t>To increase external financial support. </a:t>
            </a:r>
          </a:p>
          <a:p>
            <a:pPr>
              <a:buFont typeface="Wingdings" pitchFamily="2" charset="2"/>
              <a:buChar char="§"/>
            </a:pPr>
            <a:endParaRPr lang="en-US" sz="2000" dirty="0"/>
          </a:p>
        </p:txBody>
      </p:sp>
    </p:spTree>
    <p:extLst>
      <p:ext uri="{BB962C8B-B14F-4D97-AF65-F5344CB8AC3E}">
        <p14:creationId xmlns:p14="http://schemas.microsoft.com/office/powerpoint/2010/main" val="3552830651"/>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600200"/>
            <a:ext cx="6677377" cy="381000"/>
          </a:xfrm>
        </p:spPr>
        <p:txBody>
          <a:bodyPr>
            <a:noAutofit/>
          </a:bodyPr>
          <a:lstStyle/>
          <a:p>
            <a:pPr algn="l"/>
            <a:r>
              <a:rPr lang="en-US" sz="2400" b="1" dirty="0"/>
              <a:t>Ensuring a fair share of total government spending on </a:t>
            </a:r>
            <a:r>
              <a:rPr lang="en-US" sz="2400" b="1" dirty="0" smtClean="0"/>
              <a:t>health:</a:t>
            </a:r>
            <a:br>
              <a:rPr lang="en-US" sz="2400" b="1" dirty="0" smtClean="0"/>
            </a:br>
            <a:r>
              <a:rPr lang="en-US" sz="1800" b="1" dirty="0" smtClean="0"/>
              <a:t>Table: </a:t>
            </a:r>
            <a:r>
              <a:rPr lang="en-US" sz="1600" b="1" dirty="0" smtClean="0"/>
              <a:t>Government </a:t>
            </a:r>
            <a:r>
              <a:rPr lang="en-US" sz="1600" b="1" dirty="0"/>
              <a:t>expenditure on health as a percentage of total government expenditures by WHO region, 2000–2007a</a:t>
            </a:r>
            <a:r>
              <a:rPr lang="en-US" sz="2400" dirty="0"/>
              <a:t/>
            </a:r>
            <a:br>
              <a:rPr lang="en-US" sz="2400" dirty="0"/>
            </a:br>
            <a:endParaRPr lang="en-US" sz="2400" b="1"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2362200"/>
            <a:ext cx="6858000" cy="3657601"/>
          </a:xfrm>
          <a:prstGeom prst="rect">
            <a:avLst/>
          </a:prstGeom>
          <a:noFill/>
          <a:ln>
            <a:noFill/>
          </a:ln>
        </p:spPr>
      </p:pic>
    </p:spTree>
    <p:extLst>
      <p:ext uri="{BB962C8B-B14F-4D97-AF65-F5344CB8AC3E}">
        <p14:creationId xmlns:p14="http://schemas.microsoft.com/office/powerpoint/2010/main" val="2271493109"/>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66800" y="1219200"/>
            <a:ext cx="6677377" cy="609600"/>
          </a:xfrm>
        </p:spPr>
        <p:txBody>
          <a:bodyPr>
            <a:noAutofit/>
          </a:bodyPr>
          <a:lstStyle/>
          <a:p>
            <a:pPr algn="l"/>
            <a:r>
              <a:rPr lang="en-US" sz="2000" dirty="0" smtClean="0"/>
              <a:t>Table: T</a:t>
            </a:r>
            <a:r>
              <a:rPr lang="en-US" sz="2000" b="1" dirty="0" smtClean="0"/>
              <a:t>he </a:t>
            </a:r>
            <a:r>
              <a:rPr lang="en-US" sz="2000" b="1" dirty="0"/>
              <a:t>share of total government expenditure allocated to health in the WHO European Region, 2007</a:t>
            </a:r>
            <a:r>
              <a:rPr lang="en-US" sz="2000" dirty="0"/>
              <a:t/>
            </a:r>
            <a:br>
              <a:rPr lang="en-US" sz="2000" dirty="0"/>
            </a:br>
            <a:endParaRPr lang="en-US" sz="2000" dirty="0"/>
          </a:p>
        </p:txBody>
      </p:sp>
      <p:pic>
        <p:nvPicPr>
          <p:cNvPr id="4" name="Content Placeholder 3"/>
          <p:cNvPicPr>
            <a:picLocks noGrp="1"/>
          </p:cNvPicPr>
          <p:nvPr>
            <p:ph idx="1"/>
          </p:nvPr>
        </p:nvPicPr>
        <p:blipFill>
          <a:blip r:embed="rId2"/>
          <a:stretch>
            <a:fillRect/>
          </a:stretch>
        </p:blipFill>
        <p:spPr>
          <a:xfrm>
            <a:off x="1066800" y="2057400"/>
            <a:ext cx="7086600" cy="3962400"/>
          </a:xfrm>
          <a:prstGeom prst="rect">
            <a:avLst/>
          </a:prstGeom>
        </p:spPr>
      </p:pic>
    </p:spTree>
    <p:extLst>
      <p:ext uri="{BB962C8B-B14F-4D97-AF65-F5344CB8AC3E}">
        <p14:creationId xmlns:p14="http://schemas.microsoft.com/office/powerpoint/2010/main" val="271428038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914400"/>
            <a:ext cx="6601177" cy="533400"/>
          </a:xfrm>
        </p:spPr>
        <p:txBody>
          <a:bodyPr>
            <a:noAutofit/>
          </a:bodyPr>
          <a:lstStyle/>
          <a:p>
            <a:pPr algn="l"/>
            <a:r>
              <a:rPr lang="en-US" sz="2800" b="1" dirty="0"/>
              <a:t>Diversifying </a:t>
            </a:r>
            <a:r>
              <a:rPr lang="en-US" sz="2800" b="1" dirty="0" smtClean="0"/>
              <a:t>Domestic </a:t>
            </a:r>
            <a:r>
              <a:rPr lang="en-US" sz="2800" b="1" dirty="0"/>
              <a:t>S</a:t>
            </a:r>
            <a:r>
              <a:rPr lang="en-US" sz="2800" b="1" dirty="0" smtClean="0"/>
              <a:t>ources </a:t>
            </a:r>
            <a:r>
              <a:rPr lang="en-US" sz="2800" b="1" dirty="0"/>
              <a:t>of </a:t>
            </a:r>
            <a:r>
              <a:rPr lang="en-US" sz="2800" b="1" dirty="0" smtClean="0"/>
              <a:t>Revenue</a:t>
            </a:r>
            <a:r>
              <a:rPr lang="en-US" sz="2800" b="1" dirty="0"/>
              <a:t>:</a:t>
            </a:r>
            <a:r>
              <a:rPr lang="en-US" sz="2800" dirty="0"/>
              <a:t/>
            </a:r>
            <a:br>
              <a:rPr lang="en-US" sz="2800" dirty="0"/>
            </a:br>
            <a:endParaRPr lang="en-US" sz="2800" dirty="0"/>
          </a:p>
        </p:txBody>
      </p:sp>
      <p:sp>
        <p:nvSpPr>
          <p:cNvPr id="3" name="Content Placeholder 2"/>
          <p:cNvSpPr>
            <a:spLocks noGrp="1"/>
          </p:cNvSpPr>
          <p:nvPr>
            <p:ph idx="1"/>
          </p:nvPr>
        </p:nvSpPr>
        <p:spPr>
          <a:xfrm>
            <a:off x="1219200" y="1371600"/>
            <a:ext cx="6781800" cy="4648200"/>
          </a:xfrm>
        </p:spPr>
        <p:txBody>
          <a:bodyPr>
            <a:normAutofit/>
          </a:bodyPr>
          <a:lstStyle/>
          <a:p>
            <a:pPr marL="0" indent="0">
              <a:buNone/>
            </a:pPr>
            <a:r>
              <a:rPr lang="en-US" dirty="0"/>
              <a:t>T</a:t>
            </a:r>
            <a:r>
              <a:rPr lang="en-US" b="1" dirty="0" smtClean="0"/>
              <a:t>wo </a:t>
            </a:r>
            <a:r>
              <a:rPr lang="en-US" b="1" dirty="0"/>
              <a:t>main </a:t>
            </a:r>
            <a:r>
              <a:rPr lang="en-US" b="1" dirty="0" smtClean="0"/>
              <a:t>ways:</a:t>
            </a:r>
          </a:p>
          <a:p>
            <a:pPr marL="457200" indent="-457200">
              <a:buFont typeface="+mj-lt"/>
              <a:buAutoNum type="arabicPeriod"/>
            </a:pPr>
            <a:r>
              <a:rPr lang="en-US" sz="2000" dirty="0" smtClean="0"/>
              <a:t>To </a:t>
            </a:r>
            <a:r>
              <a:rPr lang="en-US" sz="2000" dirty="0"/>
              <a:t>allocate more of the existing financial resources to </a:t>
            </a:r>
            <a:r>
              <a:rPr lang="en-US" sz="2000" dirty="0" smtClean="0"/>
              <a:t>health,</a:t>
            </a:r>
          </a:p>
          <a:p>
            <a:pPr marL="457200" indent="-457200">
              <a:buFont typeface="+mj-lt"/>
              <a:buAutoNum type="arabicPeriod"/>
            </a:pPr>
            <a:r>
              <a:rPr lang="en-US" sz="2000" dirty="0" smtClean="0"/>
              <a:t>To </a:t>
            </a:r>
            <a:r>
              <a:rPr lang="en-US" sz="2000" dirty="0"/>
              <a:t>find new methods to raise funds or to diversify the sources. </a:t>
            </a:r>
            <a:endParaRPr lang="en-US" sz="2000" dirty="0" smtClean="0"/>
          </a:p>
          <a:p>
            <a:pPr marL="0" indent="0">
              <a:buNone/>
            </a:pPr>
            <a:endParaRPr lang="en-US" sz="2000" dirty="0" smtClean="0"/>
          </a:p>
          <a:p>
            <a:pPr marL="0" indent="0">
              <a:buNone/>
            </a:pPr>
            <a:r>
              <a:rPr lang="en-US" sz="2000" b="1" dirty="0" smtClean="0"/>
              <a:t>Examples:</a:t>
            </a:r>
          </a:p>
          <a:p>
            <a:pPr marL="0" indent="0">
              <a:buNone/>
            </a:pPr>
            <a:r>
              <a:rPr lang="en-US" sz="2000" b="1" dirty="0" smtClean="0"/>
              <a:t>Indonesia: </a:t>
            </a:r>
            <a:r>
              <a:rPr lang="en-US" sz="2000" dirty="0"/>
              <a:t>I</a:t>
            </a:r>
            <a:r>
              <a:rPr lang="en-US" sz="2000" dirty="0" smtClean="0"/>
              <a:t>ncreases </a:t>
            </a:r>
            <a:r>
              <a:rPr lang="en-US" sz="2000" dirty="0"/>
              <a:t>tax revenues by encouraging </a:t>
            </a:r>
            <a:r>
              <a:rPr lang="en-US" sz="2000" dirty="0" smtClean="0"/>
              <a:t>compliance</a:t>
            </a:r>
          </a:p>
          <a:p>
            <a:pPr marL="0" indent="0">
              <a:buNone/>
            </a:pPr>
            <a:r>
              <a:rPr lang="en-US" sz="2000" b="1" dirty="0" smtClean="0"/>
              <a:t>Ghana:  </a:t>
            </a:r>
            <a:r>
              <a:rPr lang="en-US" sz="2000" dirty="0" smtClean="0"/>
              <a:t>70–75</a:t>
            </a:r>
            <a:r>
              <a:rPr lang="en-US" sz="2000" dirty="0"/>
              <a:t>% of </a:t>
            </a:r>
            <a:r>
              <a:rPr lang="en-US" sz="2000" dirty="0" smtClean="0"/>
              <a:t>f </a:t>
            </a:r>
            <a:r>
              <a:rPr lang="en-US" sz="2000" dirty="0"/>
              <a:t>its National Health Insurance Scheme with general tax </a:t>
            </a:r>
            <a:r>
              <a:rPr lang="en-US" sz="2000" dirty="0" smtClean="0"/>
              <a:t>funding, </a:t>
            </a:r>
            <a:r>
              <a:rPr lang="en-US" sz="2000" dirty="0"/>
              <a:t>2.5% national health insurance levy on </a:t>
            </a:r>
            <a:r>
              <a:rPr lang="en-US" sz="2000" dirty="0" smtClean="0"/>
              <a:t>VAT.</a:t>
            </a:r>
          </a:p>
          <a:p>
            <a:pPr marL="0" indent="0">
              <a:buNone/>
            </a:pPr>
            <a:r>
              <a:rPr lang="en-US" sz="2000" b="1" dirty="0" smtClean="0"/>
              <a:t>Germany</a:t>
            </a:r>
            <a:r>
              <a:rPr lang="en-US" sz="2000" dirty="0" smtClean="0"/>
              <a:t>: </a:t>
            </a:r>
            <a:r>
              <a:rPr lang="en-US" sz="2000" i="1" dirty="0" smtClean="0"/>
              <a:t>Gesundheitsfond</a:t>
            </a:r>
            <a:r>
              <a:rPr lang="en-US" sz="2000" dirty="0" smtClean="0"/>
              <a:t>: New fund to inject more money in SHI from General taxation.</a:t>
            </a:r>
          </a:p>
          <a:p>
            <a:pPr marL="0" indent="0">
              <a:buNone/>
            </a:pPr>
            <a:r>
              <a:rPr lang="en-US" sz="2000" dirty="0"/>
              <a:t> </a:t>
            </a:r>
            <a:r>
              <a:rPr lang="en-US" sz="2000" b="1" dirty="0" smtClean="0"/>
              <a:t>France: </a:t>
            </a:r>
            <a:r>
              <a:rPr lang="en-US" sz="2000" i="1" dirty="0"/>
              <a:t>Contribution sociale </a:t>
            </a:r>
            <a:r>
              <a:rPr lang="en-US" sz="2000" i="1" dirty="0" smtClean="0"/>
              <a:t>généralisée, </a:t>
            </a:r>
            <a:r>
              <a:rPr lang="en-US" sz="2000" dirty="0" smtClean="0"/>
              <a:t>Special fund for NHI form tax on real estates and other traditional.</a:t>
            </a:r>
            <a:endParaRPr lang="en-US" sz="2000" b="1" dirty="0"/>
          </a:p>
          <a:p>
            <a:pPr marL="0" indent="0">
              <a:buNone/>
            </a:pPr>
            <a:endParaRPr lang="en-US" sz="2000" dirty="0"/>
          </a:p>
        </p:txBody>
      </p:sp>
    </p:spTree>
    <p:extLst>
      <p:ext uri="{BB962C8B-B14F-4D97-AF65-F5344CB8AC3E}">
        <p14:creationId xmlns:p14="http://schemas.microsoft.com/office/powerpoint/2010/main" val="3919471361"/>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1066799"/>
            <a:ext cx="6982177" cy="381001"/>
          </a:xfrm>
        </p:spPr>
        <p:txBody>
          <a:bodyPr>
            <a:noAutofit/>
          </a:bodyPr>
          <a:lstStyle/>
          <a:p>
            <a:r>
              <a:rPr lang="en-US" sz="2800" b="1" dirty="0"/>
              <a:t>Diversifying Domestic Sources of Revenue</a:t>
            </a:r>
            <a:r>
              <a:rPr lang="en-US" sz="2800" b="1" dirty="0" smtClean="0"/>
              <a:t>: Some Options</a:t>
            </a:r>
            <a:r>
              <a:rPr lang="en-US" sz="2800" dirty="0"/>
              <a:t/>
            </a:r>
            <a:br>
              <a:rPr lang="en-US" sz="2800" dirty="0"/>
            </a:br>
            <a:endParaRPr lang="en-US" sz="28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3144215079"/>
              </p:ext>
            </p:extLst>
          </p:nvPr>
        </p:nvGraphicFramePr>
        <p:xfrm>
          <a:off x="1143000" y="1494286"/>
          <a:ext cx="7010401" cy="4492410"/>
        </p:xfrm>
        <a:graphic>
          <a:graphicData uri="http://schemas.openxmlformats.org/drawingml/2006/table">
            <a:tbl>
              <a:tblPr firstRow="1" bandRow="1">
                <a:tableStyleId>{5C22544A-7EE6-4342-B048-85BDC9FD1C3A}</a:tableStyleId>
              </a:tblPr>
              <a:tblGrid>
                <a:gridCol w="1959898"/>
                <a:gridCol w="1469102"/>
                <a:gridCol w="3581401"/>
              </a:tblGrid>
              <a:tr h="615367">
                <a:tc>
                  <a:txBody>
                    <a:bodyPr/>
                    <a:lstStyle/>
                    <a:p>
                      <a:r>
                        <a:rPr lang="en-US" dirty="0" smtClean="0"/>
                        <a:t>Options </a:t>
                      </a:r>
                      <a:endParaRPr lang="en-US" dirty="0"/>
                    </a:p>
                  </a:txBody>
                  <a:tcPr/>
                </a:tc>
                <a:tc>
                  <a:txBody>
                    <a:bodyPr/>
                    <a:lstStyle/>
                    <a:p>
                      <a:r>
                        <a:rPr lang="en-US" dirty="0" smtClean="0"/>
                        <a:t>Fund Raising</a:t>
                      </a:r>
                      <a:r>
                        <a:rPr lang="en-US" baseline="0" dirty="0" smtClean="0"/>
                        <a:t> Potentials</a:t>
                      </a:r>
                      <a:endParaRPr lang="en-US" dirty="0"/>
                    </a:p>
                  </a:txBody>
                  <a:tcPr/>
                </a:tc>
                <a:tc>
                  <a:txBody>
                    <a:bodyPr/>
                    <a:lstStyle/>
                    <a:p>
                      <a:r>
                        <a:rPr lang="en-US" dirty="0" smtClean="0"/>
                        <a:t>Examples</a:t>
                      </a:r>
                      <a:endParaRPr lang="en-US" dirty="0"/>
                    </a:p>
                  </a:txBody>
                  <a:tcPr/>
                </a:tc>
              </a:tr>
              <a:tr h="1142824">
                <a:tc>
                  <a:txBody>
                    <a:bodyPr/>
                    <a:lstStyle/>
                    <a:p>
                      <a:r>
                        <a:rPr lang="en-US" sz="1800" b="1" i="0" u="none" strike="noStrike" kern="1200" baseline="0" dirty="0" smtClean="0">
                          <a:solidFill>
                            <a:schemeClr val="dk1"/>
                          </a:solidFill>
                          <a:latin typeface="+mn-lt"/>
                          <a:ea typeface="+mn-ea"/>
                          <a:cs typeface="+mn-cs"/>
                        </a:rPr>
                        <a:t>Special levy on large and profitable companies</a:t>
                      </a:r>
                      <a:endParaRPr lang="en-US" dirty="0"/>
                    </a:p>
                  </a:txBody>
                  <a:tcPr/>
                </a:tc>
                <a:tc>
                  <a:txBody>
                    <a:bodyPr/>
                    <a:lstStyle/>
                    <a:p>
                      <a:r>
                        <a:rPr lang="en-US" sz="1800" b="0" i="0" u="none" strike="noStrike" kern="1200" baseline="0" dirty="0" smtClean="0">
                          <a:solidFill>
                            <a:schemeClr val="dk1"/>
                          </a:solidFill>
                          <a:latin typeface="+mn-lt"/>
                          <a:ea typeface="+mn-ea"/>
                          <a:cs typeface="+mn-cs"/>
                        </a:rPr>
                        <a:t>$$–$$$ </a:t>
                      </a:r>
                      <a:endParaRPr lang="en-US" dirty="0"/>
                    </a:p>
                  </a:txBody>
                  <a:tcPr/>
                </a:tc>
                <a:tc>
                  <a:txBody>
                    <a:bodyPr/>
                    <a:lstStyle/>
                    <a:p>
                      <a:r>
                        <a:rPr lang="en-US" sz="1800" b="0" i="0" u="none" strike="noStrike" kern="1200" baseline="0" dirty="0" smtClean="0">
                          <a:solidFill>
                            <a:schemeClr val="dk1"/>
                          </a:solidFill>
                          <a:latin typeface="+mn-lt"/>
                          <a:ea typeface="+mn-ea"/>
                          <a:cs typeface="+mn-cs"/>
                        </a:rPr>
                        <a:t>Australia has recently imposed a levy on mining companies; </a:t>
                      </a:r>
                    </a:p>
                    <a:p>
                      <a:r>
                        <a:rPr lang="en-US" sz="1800" b="0" i="0" u="none" strike="noStrike" kern="1200" baseline="0" dirty="0" smtClean="0">
                          <a:solidFill>
                            <a:schemeClr val="dk1"/>
                          </a:solidFill>
                          <a:latin typeface="+mn-lt"/>
                          <a:ea typeface="+mn-ea"/>
                          <a:cs typeface="+mn-cs"/>
                        </a:rPr>
                        <a:t>Pakistan has a long-standing tax on pharmaceutical companies </a:t>
                      </a:r>
                      <a:endParaRPr lang="en-US" dirty="0"/>
                    </a:p>
                  </a:txBody>
                  <a:tcPr/>
                </a:tc>
              </a:tr>
              <a:tr h="879095">
                <a:tc>
                  <a:txBody>
                    <a:bodyPr/>
                    <a:lstStyle/>
                    <a:p>
                      <a:r>
                        <a:rPr lang="en-US" sz="1800" b="1" i="0" u="none" strike="noStrike" kern="1200" baseline="0" dirty="0" smtClean="0">
                          <a:solidFill>
                            <a:schemeClr val="dk1"/>
                          </a:solidFill>
                          <a:latin typeface="+mn-lt"/>
                          <a:ea typeface="+mn-ea"/>
                          <a:cs typeface="+mn-cs"/>
                        </a:rPr>
                        <a:t>Levy on currency transactions</a:t>
                      </a:r>
                      <a:endParaRPr lang="en-US" dirty="0"/>
                    </a:p>
                  </a:txBody>
                  <a:tcPr/>
                </a:tc>
                <a:tc>
                  <a:txBody>
                    <a:bodyPr/>
                    <a:lstStyle/>
                    <a:p>
                      <a:r>
                        <a:rPr lang="en-US" sz="1800" b="0" i="0" u="none" strike="noStrike" kern="1200" baseline="0" dirty="0" smtClean="0">
                          <a:solidFill>
                            <a:schemeClr val="dk1"/>
                          </a:solidFill>
                          <a:latin typeface="+mn-lt"/>
                          <a:ea typeface="+mn-ea"/>
                          <a:cs typeface="+mn-cs"/>
                        </a:rPr>
                        <a:t>$$–$$$ </a:t>
                      </a:r>
                      <a:endParaRPr lang="en-US" dirty="0"/>
                    </a:p>
                  </a:txBody>
                  <a:tcPr/>
                </a:tc>
                <a:tc>
                  <a:txBody>
                    <a:bodyPr/>
                    <a:lstStyle/>
                    <a:p>
                      <a:r>
                        <a:rPr lang="en-US" sz="1800" b="0" i="0" u="none" strike="noStrike" kern="1200" baseline="0" dirty="0" smtClean="0">
                          <a:solidFill>
                            <a:schemeClr val="dk1"/>
                          </a:solidFill>
                          <a:latin typeface="+mn-lt"/>
                          <a:ea typeface="+mn-ea"/>
                          <a:cs typeface="+mn-cs"/>
                        </a:rPr>
                        <a:t>Some middle-income countries with important currency transaction </a:t>
                      </a:r>
                      <a:endParaRPr lang="en-US" dirty="0"/>
                    </a:p>
                  </a:txBody>
                  <a:tcPr/>
                </a:tc>
              </a:tr>
              <a:tr h="870115">
                <a:tc>
                  <a:txBody>
                    <a:bodyPr/>
                    <a:lstStyle/>
                    <a:p>
                      <a:r>
                        <a:rPr lang="en-US" sz="1800" b="1" i="0" u="none" strike="noStrike" kern="1200" baseline="0" dirty="0" smtClean="0">
                          <a:solidFill>
                            <a:schemeClr val="dk1"/>
                          </a:solidFill>
                          <a:latin typeface="+mn-lt"/>
                          <a:ea typeface="+mn-ea"/>
                          <a:cs typeface="+mn-cs"/>
                        </a:rPr>
                        <a:t>Diaspora bonds </a:t>
                      </a:r>
                      <a:endParaRPr lang="en-US" dirty="0"/>
                    </a:p>
                  </a:txBody>
                  <a:tcPr/>
                </a:tc>
                <a:tc>
                  <a:txBody>
                    <a:bodyPr/>
                    <a:lstStyle/>
                    <a:p>
                      <a:r>
                        <a:rPr lang="en-US" sz="1800" b="0" i="0" u="none" strike="noStrike" kern="1200" baseline="0" dirty="0" smtClean="0">
                          <a:solidFill>
                            <a:schemeClr val="dk1"/>
                          </a:solidFill>
                          <a:latin typeface="+mn-lt"/>
                          <a:ea typeface="+mn-ea"/>
                          <a:cs typeface="+mn-cs"/>
                        </a:rPr>
                        <a:t>$$ </a:t>
                      </a:r>
                      <a:endParaRPr lang="en-US" dirty="0"/>
                    </a:p>
                  </a:txBody>
                  <a:tcPr/>
                </a:tc>
                <a:tc>
                  <a:txBody>
                    <a:bodyPr/>
                    <a:lstStyle/>
                    <a:p>
                      <a:r>
                        <a:rPr lang="en-US" sz="1800" b="0" i="0" u="none" strike="noStrike" kern="1200" baseline="0" dirty="0" smtClean="0">
                          <a:solidFill>
                            <a:schemeClr val="dk1"/>
                          </a:solidFill>
                          <a:latin typeface="+mn-lt"/>
                          <a:ea typeface="+mn-ea"/>
                          <a:cs typeface="+mn-cs"/>
                        </a:rPr>
                        <a:t>Used in India, Israel and Sri Lanka, although not necessarily for health </a:t>
                      </a:r>
                      <a:endParaRPr lang="en-US" dirty="0"/>
                    </a:p>
                  </a:txBody>
                  <a:tcPr/>
                </a:tc>
              </a:tr>
              <a:tr h="870115">
                <a:tc>
                  <a:txBody>
                    <a:bodyPr/>
                    <a:lstStyle/>
                    <a:p>
                      <a:r>
                        <a:rPr lang="en-US" sz="1800" b="1" i="0" u="none" strike="noStrike" kern="1200" baseline="0" dirty="0" smtClean="0">
                          <a:solidFill>
                            <a:schemeClr val="dk1"/>
                          </a:solidFill>
                          <a:latin typeface="+mn-lt"/>
                          <a:ea typeface="+mn-ea"/>
                          <a:cs typeface="+mn-cs"/>
                        </a:rPr>
                        <a:t>Financial transaction tax </a:t>
                      </a:r>
                      <a:endParaRPr lang="en-US" dirty="0"/>
                    </a:p>
                  </a:txBody>
                  <a:tcPr/>
                </a:tc>
                <a:tc>
                  <a:txBody>
                    <a:bodyPr/>
                    <a:lstStyle/>
                    <a:p>
                      <a:r>
                        <a:rPr lang="en-US" sz="1800" b="0" i="0" u="none" strike="noStrike" kern="1200" baseline="0" dirty="0" smtClean="0">
                          <a:solidFill>
                            <a:schemeClr val="dk1"/>
                          </a:solidFill>
                          <a:latin typeface="+mn-lt"/>
                          <a:ea typeface="+mn-ea"/>
                          <a:cs typeface="+mn-cs"/>
                        </a:rPr>
                        <a:t>$$ </a:t>
                      </a:r>
                      <a:endParaRPr lang="en-US" dirty="0"/>
                    </a:p>
                  </a:txBody>
                  <a:tcPr/>
                </a:tc>
                <a:tc>
                  <a:txBody>
                    <a:bodyPr/>
                    <a:lstStyle/>
                    <a:p>
                      <a:r>
                        <a:rPr lang="en-US" sz="1800" b="0" i="0" u="none" strike="noStrike" kern="1200" baseline="0" dirty="0" smtClean="0">
                          <a:solidFill>
                            <a:schemeClr val="dk1"/>
                          </a:solidFill>
                          <a:latin typeface="+mn-lt"/>
                          <a:ea typeface="+mn-ea"/>
                          <a:cs typeface="+mn-cs"/>
                        </a:rPr>
                        <a:t>Initially in Brazil in the 1990s subsequently replaced by a tax on capital flows to/from the country</a:t>
                      </a:r>
                      <a:endParaRPr lang="en-US" dirty="0"/>
                    </a:p>
                  </a:txBody>
                  <a:tcPr/>
                </a:tc>
              </a:tr>
            </a:tbl>
          </a:graphicData>
        </a:graphic>
      </p:graphicFrame>
    </p:spTree>
    <p:extLst>
      <p:ext uri="{BB962C8B-B14F-4D97-AF65-F5344CB8AC3E}">
        <p14:creationId xmlns:p14="http://schemas.microsoft.com/office/powerpoint/2010/main" val="31472690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219200" y="990600"/>
            <a:ext cx="6705600" cy="4800600"/>
          </a:xfrm>
        </p:spPr>
        <p:txBody>
          <a:bodyPr>
            <a:scene3d>
              <a:camera prst="obliqueTopLeft"/>
              <a:lightRig rig="threePt" dir="t"/>
            </a:scene3d>
          </a:bodyPr>
          <a:lstStyle/>
          <a:p>
            <a:pPr marL="0" indent="0">
              <a:buNone/>
            </a:pPr>
            <a:endParaRPr lang="en-US"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a:p>
            <a:pPr marL="0" indent="0">
              <a:buNone/>
            </a:pP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a:p>
            <a:pPr marL="0" indent="0">
              <a:buNone/>
            </a:pPr>
            <a:endParaRPr lang="en-US"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a:p>
            <a:pPr marL="0" indent="0">
              <a:buNone/>
            </a:pP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a:p>
            <a:pPr marL="0" indent="0">
              <a:buNone/>
            </a:pPr>
            <a:r>
              <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rPr>
              <a:t>Case of My Neighbour Roshan &amp; his Family</a:t>
            </a:r>
          </a:p>
          <a:p>
            <a:pPr>
              <a:buFont typeface="Arial" pitchFamily="34" charset="0"/>
              <a:buChar char="•"/>
            </a:pPr>
            <a:endParaRPr lang="en-US"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a:p>
            <a:pPr>
              <a:buFont typeface="Arial" pitchFamily="34" charset="0"/>
              <a:buChar char="•"/>
            </a:pP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a:p>
            <a:pPr>
              <a:buFont typeface="Arial" pitchFamily="34" charset="0"/>
              <a:buChar char="•"/>
            </a:pPr>
            <a:endParaRPr lang="en-US" b="1" cap="all" dirty="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a:p>
            <a:pPr>
              <a:buFont typeface="Arial" pitchFamily="34" charset="0"/>
              <a:buChar char="•"/>
            </a:pPr>
            <a:endParaRPr lang="en-US" b="1" cap="all" dirty="0" smtClean="0">
              <a:ln w="9000" cmpd="sng">
                <a:solidFill>
                  <a:schemeClr val="accent4">
                    <a:shade val="50000"/>
                    <a:satMod val="120000"/>
                  </a:schemeClr>
                </a:solidFill>
                <a:prstDash val="solid"/>
              </a:ln>
              <a:solidFill>
                <a:srgbClr val="FF0000"/>
              </a:solidFill>
              <a:effectLst>
                <a:reflection blurRad="12700" stA="28000" endPos="45000" dist="1000" dir="5400000" sy="-100000" algn="bl" rotWithShape="0"/>
              </a:effectLst>
            </a:endParaRPr>
          </a:p>
        </p:txBody>
      </p:sp>
    </p:spTree>
    <p:extLst>
      <p:ext uri="{BB962C8B-B14F-4D97-AF65-F5344CB8AC3E}">
        <p14:creationId xmlns:p14="http://schemas.microsoft.com/office/powerpoint/2010/main" val="226635480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Effect transition="in" filter="box(in)">
                                      <p:cBhvr>
                                        <p:cTn id="7" dur="2000"/>
                                        <p:tgtEl>
                                          <p:spTgt spid="3">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338595424"/>
              </p:ext>
            </p:extLst>
          </p:nvPr>
        </p:nvGraphicFramePr>
        <p:xfrm>
          <a:off x="838201" y="674890"/>
          <a:ext cx="7467600" cy="5648806"/>
        </p:xfrm>
        <a:graphic>
          <a:graphicData uri="http://schemas.openxmlformats.org/drawingml/2006/table">
            <a:tbl>
              <a:tblPr firstRow="1" bandRow="1">
                <a:tableStyleId>{5C22544A-7EE6-4342-B048-85BDC9FD1C3A}</a:tableStyleId>
              </a:tblPr>
              <a:tblGrid>
                <a:gridCol w="2272748"/>
                <a:gridCol w="1072114"/>
                <a:gridCol w="4122738"/>
              </a:tblGrid>
              <a:tr h="1095833">
                <a:tc>
                  <a:txBody>
                    <a:bodyPr/>
                    <a:lstStyle/>
                    <a:p>
                      <a:r>
                        <a:rPr lang="en-US" dirty="0" smtClean="0"/>
                        <a:t>Options </a:t>
                      </a:r>
                      <a:endParaRPr lang="en-US" dirty="0"/>
                    </a:p>
                  </a:txBody>
                  <a:tcPr/>
                </a:tc>
                <a:tc>
                  <a:txBody>
                    <a:bodyPr/>
                    <a:lstStyle/>
                    <a:p>
                      <a:r>
                        <a:rPr lang="en-US" dirty="0" smtClean="0"/>
                        <a:t>Fund Raising</a:t>
                      </a:r>
                      <a:r>
                        <a:rPr lang="en-US" baseline="0" dirty="0" smtClean="0"/>
                        <a:t> Potentials</a:t>
                      </a:r>
                      <a:endParaRPr lang="en-US" dirty="0"/>
                    </a:p>
                  </a:txBody>
                  <a:tcPr/>
                </a:tc>
                <a:tc>
                  <a:txBody>
                    <a:bodyPr/>
                    <a:lstStyle/>
                    <a:p>
                      <a:r>
                        <a:rPr lang="en-US" dirty="0" smtClean="0"/>
                        <a:t>Examples</a:t>
                      </a:r>
                      <a:endParaRPr lang="en-US" dirty="0"/>
                    </a:p>
                  </a:txBody>
                  <a:tcPr/>
                </a:tc>
              </a:tr>
              <a:tr h="842948">
                <a:tc>
                  <a:txBody>
                    <a:bodyPr/>
                    <a:lstStyle/>
                    <a:p>
                      <a:r>
                        <a:rPr lang="en-US" sz="1800" b="1" i="0" u="none" strike="noStrike" kern="1200" baseline="0" dirty="0" smtClean="0">
                          <a:solidFill>
                            <a:schemeClr val="dk1"/>
                          </a:solidFill>
                          <a:latin typeface="+mn-lt"/>
                          <a:ea typeface="+mn-ea"/>
                          <a:cs typeface="+mn-cs"/>
                        </a:rPr>
                        <a:t>Mobile phone</a:t>
                      </a:r>
                    </a:p>
                    <a:p>
                      <a:r>
                        <a:rPr lang="en-US" sz="1800" b="1" i="0" u="none" strike="noStrike" kern="1200" baseline="0" dirty="0" smtClean="0">
                          <a:solidFill>
                            <a:schemeClr val="dk1"/>
                          </a:solidFill>
                          <a:latin typeface="+mn-lt"/>
                          <a:ea typeface="+mn-ea"/>
                          <a:cs typeface="+mn-cs"/>
                        </a:rPr>
                        <a:t>Voluntary solidarity contribution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 </a:t>
                      </a:r>
                      <a:endParaRPr lang="en-US" dirty="0" smtClean="0"/>
                    </a:p>
                    <a:p>
                      <a:endParaRPr lang="en-US" dirty="0"/>
                    </a:p>
                  </a:txBody>
                  <a:tcPr/>
                </a:tc>
                <a:tc>
                  <a:txBody>
                    <a:bodyPr/>
                    <a:lstStyle/>
                    <a:p>
                      <a:r>
                        <a:rPr lang="en-US" sz="1800" b="0" i="0" u="none" strike="noStrike" kern="1200" baseline="0" dirty="0" smtClean="0">
                          <a:solidFill>
                            <a:schemeClr val="dk1"/>
                          </a:solidFill>
                          <a:latin typeface="+mn-lt"/>
                          <a:ea typeface="+mn-ea"/>
                          <a:cs typeface="+mn-cs"/>
                        </a:rPr>
                        <a:t>Taking 1% of bill would raise a lot of money; relevant to low-, middle- and high-income countries </a:t>
                      </a:r>
                      <a:endParaRPr lang="en-US" dirty="0"/>
                    </a:p>
                  </a:txBody>
                  <a:tcPr/>
                </a:tc>
              </a:tr>
              <a:tr h="673250">
                <a:tc>
                  <a:txBody>
                    <a:bodyPr/>
                    <a:lstStyle/>
                    <a:p>
                      <a:r>
                        <a:rPr lang="en-US" sz="1800" b="1" i="0" u="none" strike="noStrike" kern="1200" baseline="0" dirty="0" smtClean="0">
                          <a:solidFill>
                            <a:schemeClr val="dk1"/>
                          </a:solidFill>
                          <a:latin typeface="+mn-lt"/>
                          <a:ea typeface="+mn-ea"/>
                          <a:cs typeface="+mn-cs"/>
                        </a:rPr>
                        <a:t>Tobacco excise tax </a:t>
                      </a:r>
                      <a:r>
                        <a:rPr lang="en-US" sz="1800" b="0" i="0" u="none" strike="noStrike" kern="1200" baseline="0" dirty="0" smtClean="0">
                          <a:solidFill>
                            <a:schemeClr val="dk1"/>
                          </a:solidFill>
                          <a:latin typeface="+mn-lt"/>
                          <a:ea typeface="+mn-ea"/>
                          <a:cs typeface="+mn-cs"/>
                        </a:rPr>
                        <a:t> </a:t>
                      </a:r>
                    </a:p>
                    <a:p>
                      <a:r>
                        <a:rPr lang="en-US" sz="1800" b="1" i="0" u="none" strike="noStrike" kern="1200" baseline="0" dirty="0" smtClean="0">
                          <a:solidFill>
                            <a:schemeClr val="dk1"/>
                          </a:solidFill>
                          <a:latin typeface="+mn-lt"/>
                          <a:ea typeface="+mn-ea"/>
                          <a:cs typeface="+mn-cs"/>
                        </a:rPr>
                        <a:t>Alcohol excise tax  </a:t>
                      </a:r>
                      <a:endParaRPr lang="en-US" dirty="0"/>
                    </a:p>
                  </a:txBody>
                  <a:tcPr/>
                </a:tc>
                <a:tc>
                  <a:txBody>
                    <a:bodyPr/>
                    <a:lstStyle/>
                    <a:p>
                      <a:r>
                        <a:rPr lang="en-US" sz="1800" b="0" i="0" u="none" strike="noStrike" kern="1200" baseline="0" dirty="0" smtClean="0">
                          <a:solidFill>
                            <a:schemeClr val="dk1"/>
                          </a:solidFill>
                          <a:latin typeface="+mn-lt"/>
                          <a:ea typeface="+mn-ea"/>
                          <a:cs typeface="+mn-cs"/>
                        </a:rPr>
                        <a:t>$$ </a:t>
                      </a:r>
                      <a:endParaRPr lang="en-US" dirty="0"/>
                    </a:p>
                  </a:txBody>
                  <a:tcPr/>
                </a:tc>
                <a:tc>
                  <a:txBody>
                    <a:bodyPr/>
                    <a:lstStyle/>
                    <a:p>
                      <a:r>
                        <a:rPr lang="en-US" sz="1800" b="0" i="0" u="none" strike="noStrike" kern="1200" baseline="0" dirty="0" smtClean="0">
                          <a:solidFill>
                            <a:schemeClr val="dk1"/>
                          </a:solidFill>
                          <a:latin typeface="+mn-lt"/>
                          <a:ea typeface="+mn-ea"/>
                          <a:cs typeface="+mn-cs"/>
                        </a:rPr>
                        <a:t>These excise taxes on tobacco and alcohol exist in most countries </a:t>
                      </a:r>
                      <a:endParaRPr lang="en-US" dirty="0"/>
                    </a:p>
                  </a:txBody>
                  <a:tcPr/>
                </a:tc>
              </a:tr>
              <a:tr h="844621">
                <a:tc>
                  <a:txBody>
                    <a:bodyPr/>
                    <a:lstStyle/>
                    <a:p>
                      <a:r>
                        <a:rPr lang="en-US" sz="1800" b="1" i="0" u="none" strike="noStrike" kern="1200" baseline="0" dirty="0" smtClean="0">
                          <a:solidFill>
                            <a:schemeClr val="dk1"/>
                          </a:solidFill>
                          <a:latin typeface="+mn-lt"/>
                          <a:ea typeface="+mn-ea"/>
                          <a:cs typeface="+mn-cs"/>
                        </a:rPr>
                        <a:t>Excise tax on unhealthy food (sugar, salt) </a:t>
                      </a:r>
                      <a:endParaRPr lang="en-US" dirty="0"/>
                    </a:p>
                  </a:txBody>
                  <a:tcPr/>
                </a:tc>
                <a:tc>
                  <a:txBody>
                    <a:bodyPr/>
                    <a:lstStyle/>
                    <a:p>
                      <a:r>
                        <a:rPr lang="en-US" sz="1800" b="0" i="0" u="none" strike="noStrike" kern="1200" baseline="0" dirty="0" smtClean="0">
                          <a:solidFill>
                            <a:schemeClr val="dk1"/>
                          </a:solidFill>
                          <a:latin typeface="+mn-lt"/>
                          <a:ea typeface="+mn-ea"/>
                          <a:cs typeface="+mn-cs"/>
                        </a:rPr>
                        <a:t>$–$$</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Romania: Proposing to implement a 20% levy on foods high in fat, salt, additives and sugar.</a:t>
                      </a:r>
                      <a:endParaRPr lang="en-US" dirty="0"/>
                    </a:p>
                  </a:txBody>
                  <a:tcPr/>
                </a:tc>
              </a:tr>
              <a:tr h="844621">
                <a:tc>
                  <a:txBody>
                    <a:bodyPr/>
                    <a:lstStyle/>
                    <a:p>
                      <a:r>
                        <a:rPr lang="en-US" sz="1800" b="1" i="0" u="none" strike="noStrike" kern="1200" baseline="0" dirty="0" smtClean="0">
                          <a:solidFill>
                            <a:schemeClr val="dk1"/>
                          </a:solidFill>
                          <a:latin typeface="+mn-lt"/>
                          <a:ea typeface="+mn-ea"/>
                          <a:cs typeface="+mn-cs"/>
                        </a:rPr>
                        <a:t>Selling franchised products or services </a:t>
                      </a:r>
                      <a:endParaRPr lang="en-US" dirty="0"/>
                    </a:p>
                  </a:txBody>
                  <a:tcPr/>
                </a:tc>
                <a:tc>
                  <a:txBody>
                    <a:bodyPr/>
                    <a:lstStyle/>
                    <a:p>
                      <a:r>
                        <a:rPr lang="en-US" sz="1800" b="0" i="0" u="none" strike="noStrike" kern="1200" baseline="0" dirty="0" smtClean="0">
                          <a:solidFill>
                            <a:schemeClr val="dk1"/>
                          </a:solidFill>
                          <a:latin typeface="+mn-lt"/>
                          <a:ea typeface="+mn-ea"/>
                          <a:cs typeface="+mn-cs"/>
                        </a:rPr>
                        <a:t>$</a:t>
                      </a:r>
                      <a:endParaRPr lang="en-US" dirty="0"/>
                    </a:p>
                  </a:txBody>
                  <a:tcPr/>
                </a:tc>
                <a:tc>
                  <a:txBody>
                    <a:bodyPr/>
                    <a:lstStyle/>
                    <a:p>
                      <a:r>
                        <a:rPr lang="en-US" sz="1800" b="0" i="0" u="none" strike="noStrike" kern="1200" baseline="0" dirty="0" smtClean="0">
                          <a:solidFill>
                            <a:schemeClr val="dk1"/>
                          </a:solidFill>
                          <a:latin typeface="+mn-lt"/>
                          <a:ea typeface="+mn-ea"/>
                          <a:cs typeface="+mn-cs"/>
                        </a:rPr>
                        <a:t>Selling franchised products or services from which a percentage of the profits goes to health </a:t>
                      </a:r>
                      <a:endParaRPr lang="en-US" dirty="0"/>
                    </a:p>
                  </a:txBody>
                  <a:tcPr/>
                </a:tc>
              </a:tr>
              <a:tr h="1043636">
                <a:tc>
                  <a:txBody>
                    <a:bodyPr/>
                    <a:lstStyle/>
                    <a:p>
                      <a:r>
                        <a:rPr lang="en-US" sz="1800" b="1" i="0" u="none" strike="noStrike" kern="1200" baseline="0" dirty="0" smtClean="0">
                          <a:solidFill>
                            <a:schemeClr val="dk1"/>
                          </a:solidFill>
                          <a:latin typeface="+mn-lt"/>
                          <a:ea typeface="+mn-ea"/>
                          <a:cs typeface="+mn-cs"/>
                        </a:rPr>
                        <a:t>Tourism tax </a:t>
                      </a:r>
                      <a:endParaRPr lang="en-US" dirty="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b="0" i="0" u="none" strike="noStrike" kern="1200" baseline="0" dirty="0" smtClean="0">
                          <a:solidFill>
                            <a:schemeClr val="dk1"/>
                          </a:solidFill>
                          <a:latin typeface="+mn-lt"/>
                          <a:ea typeface="+mn-ea"/>
                          <a:cs typeface="+mn-cs"/>
                        </a:rPr>
                        <a:t>$</a:t>
                      </a:r>
                      <a:endParaRPr lang="en-US" dirty="0" smtClean="0"/>
                    </a:p>
                    <a:p>
                      <a:endParaRPr lang="en-US" dirty="0"/>
                    </a:p>
                  </a:txBody>
                  <a:tcPr/>
                </a:tc>
                <a:tc>
                  <a:txBody>
                    <a:bodyPr/>
                    <a:lstStyle/>
                    <a:p>
                      <a:r>
                        <a:rPr lang="en-US" sz="1800" b="0" i="0" u="none" strike="noStrike" kern="1200" baseline="0" dirty="0" smtClean="0">
                          <a:solidFill>
                            <a:schemeClr val="dk1"/>
                          </a:solidFill>
                          <a:latin typeface="+mn-lt"/>
                          <a:ea typeface="+mn-ea"/>
                          <a:cs typeface="+mn-cs"/>
                        </a:rPr>
                        <a:t>Airport departure taxes are already widely accepted; a component for health could be added, or levies found </a:t>
                      </a:r>
                      <a:endParaRPr lang="en-US" dirty="0"/>
                    </a:p>
                  </a:txBody>
                  <a:tcPr/>
                </a:tc>
              </a:tr>
            </a:tbl>
          </a:graphicData>
        </a:graphic>
      </p:graphicFrame>
    </p:spTree>
    <p:extLst>
      <p:ext uri="{BB962C8B-B14F-4D97-AF65-F5344CB8AC3E}">
        <p14:creationId xmlns:p14="http://schemas.microsoft.com/office/powerpoint/2010/main" val="576383967"/>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38199"/>
            <a:ext cx="6753577" cy="685801"/>
          </a:xfrm>
        </p:spPr>
        <p:txBody>
          <a:bodyPr>
            <a:noAutofit/>
          </a:bodyPr>
          <a:lstStyle/>
          <a:p>
            <a:pPr algn="l"/>
            <a:r>
              <a:rPr lang="en-US" sz="3200" b="1" dirty="0"/>
              <a:t>External financial assistance:</a:t>
            </a:r>
            <a:r>
              <a:rPr lang="en-US" sz="3200" dirty="0"/>
              <a:t/>
            </a:r>
            <a:br>
              <a:rPr lang="en-US" sz="3200" dirty="0"/>
            </a:br>
            <a:endParaRPr lang="en-US" sz="32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524000"/>
            <a:ext cx="6858000" cy="4191001"/>
          </a:xfrm>
          <a:prstGeom prst="rect">
            <a:avLst/>
          </a:prstGeom>
          <a:noFill/>
          <a:ln>
            <a:noFill/>
          </a:ln>
        </p:spPr>
      </p:pic>
    </p:spTree>
    <p:extLst>
      <p:ext uri="{BB962C8B-B14F-4D97-AF65-F5344CB8AC3E}">
        <p14:creationId xmlns:p14="http://schemas.microsoft.com/office/powerpoint/2010/main" val="1933608039"/>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753577" cy="782618"/>
          </a:xfrm>
        </p:spPr>
        <p:txBody>
          <a:bodyPr>
            <a:noAutofit/>
          </a:bodyPr>
          <a:lstStyle/>
          <a:p>
            <a:pPr algn="l"/>
            <a:r>
              <a:rPr lang="en-US" sz="2800" b="1" dirty="0"/>
              <a:t>Direct Payment:  Why is it so widespread</a:t>
            </a:r>
            <a:r>
              <a:rPr lang="en-US" sz="2800" dirty="0"/>
              <a:t>?</a:t>
            </a:r>
            <a:br>
              <a:rPr lang="en-US" sz="2800" dirty="0"/>
            </a:br>
            <a:endParaRPr lang="en-US" sz="2800" dirty="0"/>
          </a:p>
        </p:txBody>
      </p:sp>
      <p:sp>
        <p:nvSpPr>
          <p:cNvPr id="3" name="Content Placeholder 2"/>
          <p:cNvSpPr>
            <a:spLocks noGrp="1"/>
          </p:cNvSpPr>
          <p:nvPr>
            <p:ph idx="1"/>
          </p:nvPr>
        </p:nvSpPr>
        <p:spPr>
          <a:xfrm>
            <a:off x="1143000" y="1600200"/>
            <a:ext cx="6781800" cy="4343400"/>
          </a:xfrm>
        </p:spPr>
        <p:txBody>
          <a:bodyPr/>
          <a:lstStyle/>
          <a:p>
            <a:pPr>
              <a:buFont typeface="Wingdings" pitchFamily="2" charset="2"/>
              <a:buChar char="§"/>
            </a:pPr>
            <a:r>
              <a:rPr lang="en-US" dirty="0"/>
              <a:t>Direct payments are the least equitable form of health funding. </a:t>
            </a:r>
            <a:endParaRPr lang="en-US" dirty="0" smtClean="0"/>
          </a:p>
          <a:p>
            <a:pPr lvl="1">
              <a:buFont typeface="Wingdings" pitchFamily="2" charset="2"/>
              <a:buChar char="§"/>
            </a:pPr>
            <a:r>
              <a:rPr lang="en-US" dirty="0" smtClean="0"/>
              <a:t>Governmental not willing to spend more.</a:t>
            </a:r>
          </a:p>
          <a:p>
            <a:pPr lvl="1">
              <a:buFont typeface="Wingdings" pitchFamily="2" charset="2"/>
              <a:buChar char="§"/>
            </a:pPr>
            <a:r>
              <a:rPr lang="en-US" dirty="0" smtClean="0"/>
              <a:t>No capacity or will to generate POOL.</a:t>
            </a:r>
          </a:p>
          <a:p>
            <a:pPr lvl="1">
              <a:buFont typeface="Wingdings" pitchFamily="2" charset="2"/>
              <a:buChar char="§"/>
            </a:pPr>
            <a:r>
              <a:rPr lang="en-US" dirty="0" smtClean="0"/>
              <a:t>Taps into new areas.</a:t>
            </a:r>
          </a:p>
          <a:p>
            <a:pPr lvl="1">
              <a:buFont typeface="Wingdings" pitchFamily="2" charset="2"/>
              <a:buChar char="§"/>
            </a:pPr>
            <a:r>
              <a:rPr lang="en-US" dirty="0" smtClean="0"/>
              <a:t>Attractive option during Economic Recessions.</a:t>
            </a:r>
          </a:p>
          <a:p>
            <a:pPr lvl="1">
              <a:buFont typeface="Wingdings" pitchFamily="2" charset="2"/>
              <a:buChar char="§"/>
            </a:pPr>
            <a:endParaRPr lang="en-US" dirty="0" smtClean="0"/>
          </a:p>
          <a:p>
            <a:pPr lvl="1">
              <a:buFont typeface="Wingdings" pitchFamily="2" charset="2"/>
              <a:buChar char="§"/>
            </a:pPr>
            <a:endParaRPr lang="en-US" dirty="0" smtClean="0"/>
          </a:p>
          <a:p>
            <a:pPr marL="0" indent="0">
              <a:buNone/>
            </a:pPr>
            <a:r>
              <a:rPr lang="en-US" dirty="0"/>
              <a:t> </a:t>
            </a:r>
            <a:r>
              <a:rPr lang="en-US" dirty="0" smtClean="0"/>
              <a:t>                                               </a:t>
            </a:r>
            <a:endParaRPr lang="en-US" dirty="0"/>
          </a:p>
        </p:txBody>
      </p:sp>
    </p:spTree>
    <p:extLst>
      <p:ext uri="{BB962C8B-B14F-4D97-AF65-F5344CB8AC3E}">
        <p14:creationId xmlns:p14="http://schemas.microsoft.com/office/powerpoint/2010/main" val="185361450"/>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400" b="1" dirty="0"/>
              <a:t>Out-of-pocket payments as a function of gross domestic product (GDP) per capita, 2007</a:t>
            </a:r>
            <a:r>
              <a:rPr lang="en-US" sz="2400" dirty="0"/>
              <a:t/>
            </a:r>
            <a:br>
              <a:rPr lang="en-US" sz="2400" dirty="0"/>
            </a:br>
            <a:endParaRPr lang="en-US" sz="24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066800" y="1828801"/>
            <a:ext cx="6934200" cy="3733799"/>
          </a:xfrm>
          <a:prstGeom prst="rect">
            <a:avLst/>
          </a:prstGeom>
          <a:noFill/>
          <a:ln>
            <a:noFill/>
          </a:ln>
        </p:spPr>
      </p:pic>
      <p:sp>
        <p:nvSpPr>
          <p:cNvPr id="5" name="Rectangle 4"/>
          <p:cNvSpPr/>
          <p:nvPr/>
        </p:nvSpPr>
        <p:spPr>
          <a:xfrm>
            <a:off x="997527" y="5715000"/>
            <a:ext cx="7315200" cy="457200"/>
          </a:xfrm>
          <a:prstGeom prst="rect">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en-US" sz="1400" b="1" dirty="0" smtClean="0">
              <a:solidFill>
                <a:schemeClr val="tx1">
                  <a:lumMod val="95000"/>
                  <a:lumOff val="5000"/>
                </a:schemeClr>
              </a:solidFill>
            </a:endParaRPr>
          </a:p>
          <a:p>
            <a:endParaRPr lang="en-US" sz="1400" b="1" dirty="0" smtClean="0">
              <a:solidFill>
                <a:schemeClr val="tx1">
                  <a:lumMod val="95000"/>
                  <a:lumOff val="5000"/>
                </a:schemeClr>
              </a:solidFill>
            </a:endParaRPr>
          </a:p>
          <a:p>
            <a:r>
              <a:rPr lang="en-US" sz="1400" b="1" dirty="0" smtClean="0">
                <a:solidFill>
                  <a:schemeClr val="tx1">
                    <a:lumMod val="95000"/>
                    <a:lumOff val="5000"/>
                  </a:schemeClr>
                </a:solidFill>
              </a:rPr>
              <a:t>Source</a:t>
            </a:r>
            <a:r>
              <a:rPr lang="en-US" sz="1400" b="1" dirty="0">
                <a:solidFill>
                  <a:schemeClr val="tx1">
                    <a:lumMod val="95000"/>
                    <a:lumOff val="5000"/>
                  </a:schemeClr>
                </a:solidFill>
              </a:rPr>
              <a:t>: National Health Accounts [online database]. Geneva, World Health Organization (http://www.who.int/nha,)</a:t>
            </a:r>
          </a:p>
          <a:p>
            <a:r>
              <a:rPr lang="en-US" sz="1400" b="1" dirty="0">
                <a:solidFill>
                  <a:schemeClr val="tx1">
                    <a:lumMod val="95000"/>
                    <a:lumOff val="5000"/>
                  </a:schemeClr>
                </a:solidFill>
              </a:rPr>
              <a:t> </a:t>
            </a:r>
          </a:p>
          <a:p>
            <a:pPr algn="ctr"/>
            <a:endParaRPr lang="en-US" sz="1400" b="1" dirty="0">
              <a:solidFill>
                <a:schemeClr val="tx1">
                  <a:lumMod val="95000"/>
                  <a:lumOff val="5000"/>
                </a:schemeClr>
              </a:solidFill>
            </a:endParaRPr>
          </a:p>
        </p:txBody>
      </p:sp>
    </p:spTree>
    <p:extLst>
      <p:ext uri="{BB962C8B-B14F-4D97-AF65-F5344CB8AC3E}">
        <p14:creationId xmlns:p14="http://schemas.microsoft.com/office/powerpoint/2010/main" val="2449752569"/>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pPr algn="l"/>
            <a:r>
              <a:rPr lang="en-US" sz="2000" b="1" dirty="0"/>
              <a:t>The effect of out-of-pocket spending on financial catastrophe and impoverishment</a:t>
            </a:r>
            <a:r>
              <a:rPr lang="en-US" sz="2000" dirty="0"/>
              <a:t/>
            </a:r>
            <a:br>
              <a:rPr lang="en-US" sz="2000" dirty="0"/>
            </a:br>
            <a:endParaRPr lang="en-US" sz="2000"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1143000" y="1676400"/>
            <a:ext cx="6705600" cy="3525982"/>
          </a:xfrm>
          <a:prstGeom prst="rect">
            <a:avLst/>
          </a:prstGeom>
          <a:noFill/>
          <a:ln>
            <a:noFill/>
          </a:ln>
        </p:spPr>
      </p:pic>
      <p:sp>
        <p:nvSpPr>
          <p:cNvPr id="5" name="Rectangle 4"/>
          <p:cNvSpPr/>
          <p:nvPr/>
        </p:nvSpPr>
        <p:spPr>
          <a:xfrm>
            <a:off x="1295400" y="5468034"/>
            <a:ext cx="6629400" cy="646331"/>
          </a:xfrm>
          <a:prstGeom prst="rect">
            <a:avLst/>
          </a:prstGeom>
        </p:spPr>
        <p:txBody>
          <a:bodyPr wrap="square">
            <a:spAutoFit/>
          </a:bodyPr>
          <a:lstStyle/>
          <a:p>
            <a:r>
              <a:rPr lang="en-US" b="1" dirty="0"/>
              <a:t>Source: </a:t>
            </a:r>
            <a:r>
              <a:rPr lang="en-US" dirty="0"/>
              <a:t>Xu K et al. </a:t>
            </a:r>
            <a:r>
              <a:rPr lang="en-US" i="1" dirty="0"/>
              <a:t>Exploring the thresholds of health expenditure for protection against financial risk.</a:t>
            </a:r>
            <a:r>
              <a:rPr lang="en-US" dirty="0"/>
              <a:t> </a:t>
            </a:r>
          </a:p>
        </p:txBody>
      </p:sp>
    </p:spTree>
    <p:extLst>
      <p:ext uri="{BB962C8B-B14F-4D97-AF65-F5344CB8AC3E}">
        <p14:creationId xmlns:p14="http://schemas.microsoft.com/office/powerpoint/2010/main" val="3714259214"/>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990599"/>
            <a:ext cx="6753577" cy="457201"/>
          </a:xfrm>
        </p:spPr>
        <p:txBody>
          <a:bodyPr>
            <a:noAutofit/>
          </a:bodyPr>
          <a:lstStyle/>
          <a:p>
            <a:pPr algn="l"/>
            <a:r>
              <a:rPr lang="en-US" sz="3200" b="1" dirty="0"/>
              <a:t>Strength in </a:t>
            </a:r>
            <a:r>
              <a:rPr lang="en-US" sz="2800" b="1" dirty="0"/>
              <a:t>numbers</a:t>
            </a:r>
            <a:r>
              <a:rPr lang="en-US" sz="3200" b="1" dirty="0"/>
              <a:t>: </a:t>
            </a:r>
            <a:r>
              <a:rPr lang="en-US" sz="3200" dirty="0"/>
              <a:t/>
            </a:r>
            <a:br>
              <a:rPr lang="en-US" sz="3200" dirty="0"/>
            </a:br>
            <a:endParaRPr lang="en-US" sz="3200" dirty="0"/>
          </a:p>
        </p:txBody>
      </p:sp>
      <p:sp>
        <p:nvSpPr>
          <p:cNvPr id="3" name="Content Placeholder 2"/>
          <p:cNvSpPr>
            <a:spLocks noGrp="1"/>
          </p:cNvSpPr>
          <p:nvPr>
            <p:ph idx="1"/>
          </p:nvPr>
        </p:nvSpPr>
        <p:spPr>
          <a:xfrm>
            <a:off x="1066800" y="1295400"/>
            <a:ext cx="7086600" cy="4648200"/>
          </a:xfrm>
        </p:spPr>
        <p:txBody>
          <a:bodyPr>
            <a:normAutofit/>
          </a:bodyPr>
          <a:lstStyle/>
          <a:p>
            <a:r>
              <a:rPr lang="en-US" sz="2000" b="1" dirty="0"/>
              <a:t>Cost Sharing</a:t>
            </a:r>
            <a:endParaRPr lang="en-US" sz="2000" dirty="0"/>
          </a:p>
          <a:p>
            <a:pPr marL="0" indent="0">
              <a:buNone/>
            </a:pPr>
            <a:r>
              <a:rPr lang="en-US" sz="2000" dirty="0"/>
              <a:t>M</a:t>
            </a:r>
            <a:r>
              <a:rPr lang="en-US" sz="2000" dirty="0" smtClean="0"/>
              <a:t>ost </a:t>
            </a:r>
            <a:r>
              <a:rPr lang="en-US" sz="2000" dirty="0"/>
              <a:t>effective </a:t>
            </a:r>
            <a:r>
              <a:rPr lang="en-US" sz="2000" dirty="0" smtClean="0"/>
              <a:t>way for financial </a:t>
            </a:r>
            <a:r>
              <a:rPr lang="en-US" sz="2000" dirty="0"/>
              <a:t>risk of paying for health services is to share it, and the more people who share, the better the protection</a:t>
            </a:r>
            <a:r>
              <a:rPr lang="en-US" sz="2000" dirty="0" smtClean="0"/>
              <a:t>.</a:t>
            </a:r>
          </a:p>
          <a:p>
            <a:pPr marL="0" indent="0">
              <a:buNone/>
            </a:pPr>
            <a:endParaRPr lang="en-US" sz="2000" dirty="0" smtClean="0"/>
          </a:p>
          <a:p>
            <a:pPr marL="0" indent="0">
              <a:buNone/>
            </a:pPr>
            <a:r>
              <a:rPr lang="en-US" sz="2000" b="1" dirty="0"/>
              <a:t>T</a:t>
            </a:r>
            <a:r>
              <a:rPr lang="en-US" sz="2000" b="1" dirty="0" smtClean="0"/>
              <a:t>hree </a:t>
            </a:r>
            <a:r>
              <a:rPr lang="en-US" sz="2000" b="1" dirty="0"/>
              <a:t>interrelated options:</a:t>
            </a:r>
          </a:p>
          <a:p>
            <a:pPr lvl="0"/>
            <a:r>
              <a:rPr lang="en-US" sz="2000" dirty="0"/>
              <a:t> Replace direct payments with forms of prepayment, most commonly a combination of taxes and insurance contributions. </a:t>
            </a:r>
          </a:p>
          <a:p>
            <a:pPr lvl="0"/>
            <a:r>
              <a:rPr lang="en-US" sz="2000" dirty="0"/>
              <a:t>To consolidate existing pooled funds into larger pools, and </a:t>
            </a:r>
          </a:p>
          <a:p>
            <a:pPr lvl="0"/>
            <a:r>
              <a:rPr lang="en-US" sz="2000" dirty="0"/>
              <a:t>To improve the efficiency with which funds are used</a:t>
            </a:r>
            <a:r>
              <a:rPr lang="en-US" sz="2000" dirty="0" smtClean="0"/>
              <a:t>.</a:t>
            </a:r>
          </a:p>
          <a:p>
            <a:pPr marL="0" lvl="0" indent="0">
              <a:buNone/>
            </a:pPr>
            <a:r>
              <a:rPr lang="en-US" sz="2000" b="1" dirty="0" smtClean="0"/>
              <a:t>Examples:</a:t>
            </a:r>
          </a:p>
          <a:p>
            <a:r>
              <a:rPr lang="en-US" sz="2000" dirty="0" smtClean="0"/>
              <a:t>A </a:t>
            </a:r>
            <a:r>
              <a:rPr lang="en-US" sz="2000" dirty="0"/>
              <a:t>total of 49 health-related community schemes operate in Bangladesh, India and Nepal, with the Indian schemes </a:t>
            </a:r>
          </a:p>
          <a:p>
            <a:pPr marL="0" indent="0">
              <a:buNone/>
            </a:pPr>
            <a:endParaRPr lang="en-US" sz="2000" dirty="0"/>
          </a:p>
        </p:txBody>
      </p:sp>
    </p:spTree>
    <p:extLst>
      <p:ext uri="{BB962C8B-B14F-4D97-AF65-F5344CB8AC3E}">
        <p14:creationId xmlns:p14="http://schemas.microsoft.com/office/powerpoint/2010/main" val="3060051340"/>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2"/>
            <a:ext cx="6677377" cy="630218"/>
          </a:xfrm>
        </p:spPr>
        <p:txBody>
          <a:bodyPr>
            <a:normAutofit fontScale="90000"/>
          </a:bodyPr>
          <a:lstStyle/>
          <a:p>
            <a:pPr algn="l"/>
            <a:r>
              <a:rPr lang="en-US" sz="3200" b="1" dirty="0" smtClean="0"/>
              <a:t/>
            </a:r>
            <a:br>
              <a:rPr lang="en-US" sz="3200" b="1" dirty="0" smtClean="0"/>
            </a:br>
            <a:r>
              <a:rPr lang="en-US" sz="3200" b="1" dirty="0"/>
              <a:t/>
            </a:r>
            <a:br>
              <a:rPr lang="en-US" sz="3200" b="1" dirty="0"/>
            </a:br>
            <a:r>
              <a:rPr lang="en-US" sz="3200" b="1" dirty="0" smtClean="0"/>
              <a:t>More </a:t>
            </a:r>
            <a:r>
              <a:rPr lang="en-US" sz="3200" b="1" dirty="0"/>
              <a:t>health for the </a:t>
            </a:r>
            <a:r>
              <a:rPr lang="en-US" sz="3200" b="1" dirty="0" smtClean="0"/>
              <a:t>Money: </a:t>
            </a:r>
            <a:r>
              <a:rPr lang="en-US" sz="2800" b="1" dirty="0" smtClean="0"/>
              <a:t>Using </a:t>
            </a:r>
            <a:r>
              <a:rPr lang="en-US" sz="2800" b="1" dirty="0"/>
              <a:t>resources </a:t>
            </a:r>
            <a:r>
              <a:rPr lang="en-US" sz="2800" b="1" dirty="0" smtClean="0"/>
              <a:t>wisely</a:t>
            </a:r>
            <a:r>
              <a:rPr lang="en-US" sz="2800" dirty="0"/>
              <a:t/>
            </a:r>
            <a:br>
              <a:rPr lang="en-US" sz="2800" dirty="0"/>
            </a:br>
            <a:r>
              <a:rPr lang="en-US" sz="3200" dirty="0"/>
              <a:t/>
            </a:r>
            <a:br>
              <a:rPr lang="en-US" sz="3200" dirty="0"/>
            </a:br>
            <a:endParaRPr lang="en-US" sz="3200" dirty="0"/>
          </a:p>
        </p:txBody>
      </p:sp>
      <p:sp>
        <p:nvSpPr>
          <p:cNvPr id="3" name="Content Placeholder 2"/>
          <p:cNvSpPr>
            <a:spLocks noGrp="1"/>
          </p:cNvSpPr>
          <p:nvPr>
            <p:ph idx="1"/>
          </p:nvPr>
        </p:nvSpPr>
        <p:spPr>
          <a:xfrm>
            <a:off x="914400" y="1676400"/>
            <a:ext cx="7086600" cy="4046669"/>
          </a:xfrm>
        </p:spPr>
        <p:txBody>
          <a:bodyPr/>
          <a:lstStyle/>
          <a:p>
            <a:pPr algn="just">
              <a:lnSpc>
                <a:spcPct val="150000"/>
              </a:lnSpc>
              <a:buFont typeface="Wingdings" pitchFamily="2" charset="2"/>
              <a:buChar char="§"/>
            </a:pPr>
            <a:r>
              <a:rPr lang="en-US" dirty="0" smtClean="0"/>
              <a:t>Pricewaterhouse Coopers</a:t>
            </a:r>
            <a:r>
              <a:rPr lang="en-US" dirty="0"/>
              <a:t>’ Health Research </a:t>
            </a:r>
            <a:r>
              <a:rPr lang="en-US" dirty="0" smtClean="0"/>
              <a:t>Institute:</a:t>
            </a:r>
          </a:p>
          <a:p>
            <a:pPr marL="0" indent="0" algn="just">
              <a:lnSpc>
                <a:spcPct val="150000"/>
              </a:lnSpc>
              <a:buNone/>
            </a:pPr>
            <a:r>
              <a:rPr lang="en-US" dirty="0" smtClean="0"/>
              <a:t>More </a:t>
            </a:r>
            <a:r>
              <a:rPr lang="en-US" dirty="0"/>
              <a:t>than half of </a:t>
            </a:r>
            <a:r>
              <a:rPr lang="en-US" dirty="0" smtClean="0"/>
              <a:t>US</a:t>
            </a:r>
            <a:r>
              <a:rPr lang="en-US" dirty="0"/>
              <a:t>$ 2 trillion-plus that the United States of America spends on health each year is </a:t>
            </a:r>
            <a:r>
              <a:rPr lang="en-US" dirty="0" smtClean="0"/>
              <a:t>wasted</a:t>
            </a:r>
          </a:p>
          <a:p>
            <a:pPr algn="just">
              <a:lnSpc>
                <a:spcPct val="150000"/>
              </a:lnSpc>
              <a:buFont typeface="Wingdings" pitchFamily="2" charset="2"/>
              <a:buChar char="§"/>
            </a:pPr>
            <a:r>
              <a:rPr lang="en-US" dirty="0"/>
              <a:t>The European Health care Fraud and Corruption </a:t>
            </a:r>
            <a:r>
              <a:rPr lang="en-US" dirty="0" smtClean="0"/>
              <a:t>Network: </a:t>
            </a:r>
          </a:p>
          <a:p>
            <a:pPr marL="0" indent="0" algn="just">
              <a:lnSpc>
                <a:spcPct val="150000"/>
              </a:lnSpc>
              <a:buNone/>
            </a:pPr>
            <a:r>
              <a:rPr lang="en-US" dirty="0"/>
              <a:t> </a:t>
            </a:r>
            <a:r>
              <a:rPr lang="en-US" dirty="0" smtClean="0"/>
              <a:t>  Little </a:t>
            </a:r>
            <a:r>
              <a:rPr lang="en-US" dirty="0"/>
              <a:t>less than 6%, </a:t>
            </a:r>
            <a:r>
              <a:rPr lang="en-US" dirty="0" smtClean="0"/>
              <a:t>lost </a:t>
            </a:r>
            <a:r>
              <a:rPr lang="en-US" dirty="0"/>
              <a:t>to mistakes or </a:t>
            </a:r>
            <a:r>
              <a:rPr lang="en-US" dirty="0" smtClean="0"/>
              <a:t>corruption</a:t>
            </a:r>
            <a:r>
              <a:rPr lang="en-US" dirty="0" smtClean="0"/>
              <a:t>.</a:t>
            </a:r>
          </a:p>
          <a:p>
            <a:pPr algn="just">
              <a:lnSpc>
                <a:spcPct val="150000"/>
              </a:lnSpc>
              <a:buFont typeface="Wingdings" pitchFamily="2" charset="2"/>
              <a:buChar char="§"/>
            </a:pPr>
            <a:endParaRPr lang="en-US" dirty="0"/>
          </a:p>
          <a:p>
            <a:pPr algn="just">
              <a:lnSpc>
                <a:spcPct val="150000"/>
              </a:lnSpc>
            </a:pPr>
            <a:endParaRPr lang="en-US" dirty="0"/>
          </a:p>
        </p:txBody>
      </p:sp>
    </p:spTree>
    <p:extLst>
      <p:ext uri="{BB962C8B-B14F-4D97-AF65-F5344CB8AC3E}">
        <p14:creationId xmlns:p14="http://schemas.microsoft.com/office/powerpoint/2010/main" val="1047774165"/>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677377" cy="477817"/>
          </a:xfrm>
        </p:spPr>
        <p:txBody>
          <a:bodyPr>
            <a:normAutofit fontScale="90000"/>
          </a:bodyPr>
          <a:lstStyle/>
          <a:p>
            <a:pPr algn="l"/>
            <a:r>
              <a:rPr lang="en-US" sz="3200" b="1" dirty="0" smtClean="0"/>
              <a:t>Ten Leading Causes of Inefficiency:</a:t>
            </a:r>
            <a:endParaRPr lang="en-US" sz="3200" b="1" dirty="0"/>
          </a:p>
        </p:txBody>
      </p:sp>
      <p:sp>
        <p:nvSpPr>
          <p:cNvPr id="5" name="Content Placeholder 4"/>
          <p:cNvSpPr>
            <a:spLocks noGrp="1"/>
          </p:cNvSpPr>
          <p:nvPr>
            <p:ph idx="1"/>
          </p:nvPr>
        </p:nvSpPr>
        <p:spPr>
          <a:xfrm>
            <a:off x="1066800" y="1447800"/>
            <a:ext cx="7239000" cy="4800600"/>
          </a:xfrm>
        </p:spPr>
        <p:txBody>
          <a:bodyPr>
            <a:normAutofit fontScale="92500" lnSpcReduction="10000"/>
          </a:bodyPr>
          <a:lstStyle/>
          <a:p>
            <a:pPr marL="457200" indent="-457200" fontAlgn="t">
              <a:buFont typeface="+mj-lt"/>
              <a:buAutoNum type="arabicPeriod"/>
            </a:pPr>
            <a:r>
              <a:rPr lang="en-US" sz="2000" b="1" dirty="0"/>
              <a:t>Medicines: </a:t>
            </a:r>
            <a:r>
              <a:rPr lang="en-US" sz="2000" dirty="0"/>
              <a:t>underuse of generics and higher than necessary prices for medicines </a:t>
            </a:r>
          </a:p>
          <a:p>
            <a:pPr marL="457200" indent="-457200" fontAlgn="t">
              <a:buFont typeface="+mj-lt"/>
              <a:buAutoNum type="arabicPeriod"/>
            </a:pPr>
            <a:r>
              <a:rPr lang="en-US" sz="2000" b="1" dirty="0"/>
              <a:t>Medicines: </a:t>
            </a:r>
            <a:r>
              <a:rPr lang="en-US" sz="2000" dirty="0"/>
              <a:t>use of substandard and counterfeit medicines </a:t>
            </a:r>
          </a:p>
          <a:p>
            <a:pPr marL="457200" indent="-457200" fontAlgn="t">
              <a:buFont typeface="+mj-lt"/>
              <a:buAutoNum type="arabicPeriod"/>
            </a:pPr>
            <a:r>
              <a:rPr lang="en-US" sz="2000" b="1" dirty="0"/>
              <a:t>Medicines: </a:t>
            </a:r>
            <a:r>
              <a:rPr lang="en-US" sz="2000" dirty="0"/>
              <a:t>inappropriate and ineffective </a:t>
            </a:r>
            <a:r>
              <a:rPr lang="en-US" sz="2000" dirty="0" smtClean="0"/>
              <a:t>use.</a:t>
            </a:r>
          </a:p>
          <a:p>
            <a:pPr marL="457200" indent="-457200" fontAlgn="t">
              <a:buFont typeface="+mj-lt"/>
              <a:buAutoNum type="arabicPeriod"/>
            </a:pPr>
            <a:r>
              <a:rPr lang="en-US" sz="2000" b="1" dirty="0"/>
              <a:t>Health-care products and services: </a:t>
            </a:r>
            <a:r>
              <a:rPr lang="en-US" sz="2000" dirty="0" smtClean="0"/>
              <a:t>Overuse </a:t>
            </a:r>
            <a:r>
              <a:rPr lang="en-US" sz="2000" dirty="0"/>
              <a:t>or supply of equipment, investigations and procedures </a:t>
            </a:r>
            <a:endParaRPr lang="en-US" sz="2000" dirty="0" smtClean="0"/>
          </a:p>
          <a:p>
            <a:pPr marL="457200" indent="-457200" fontAlgn="t">
              <a:buFont typeface="+mj-lt"/>
              <a:buAutoNum type="arabicPeriod"/>
            </a:pPr>
            <a:r>
              <a:rPr lang="en-US" sz="2000" b="1" dirty="0"/>
              <a:t>Health workers: </a:t>
            </a:r>
            <a:r>
              <a:rPr lang="en-US" sz="2000" dirty="0" smtClean="0"/>
              <a:t>Inappropriate </a:t>
            </a:r>
            <a:r>
              <a:rPr lang="en-US" sz="2000" dirty="0"/>
              <a:t>or costly staff mix, unmotivated workers </a:t>
            </a:r>
            <a:endParaRPr lang="en-US" sz="2000" dirty="0" smtClean="0"/>
          </a:p>
          <a:p>
            <a:pPr marL="457200" indent="-457200" fontAlgn="t">
              <a:buFont typeface="+mj-lt"/>
              <a:buAutoNum type="arabicPeriod"/>
            </a:pPr>
            <a:r>
              <a:rPr lang="en-US" sz="2000" b="1" dirty="0"/>
              <a:t>Health-care services: </a:t>
            </a:r>
            <a:r>
              <a:rPr lang="en-US" sz="2000" dirty="0" smtClean="0"/>
              <a:t>Inappropriate </a:t>
            </a:r>
            <a:r>
              <a:rPr lang="en-US" sz="2000" dirty="0"/>
              <a:t>hospital admissions and length of </a:t>
            </a:r>
            <a:r>
              <a:rPr lang="en-US" sz="2000" dirty="0" smtClean="0"/>
              <a:t>stay</a:t>
            </a:r>
          </a:p>
          <a:p>
            <a:pPr marL="457200" indent="-457200" fontAlgn="t">
              <a:buFont typeface="+mj-lt"/>
              <a:buAutoNum type="arabicPeriod"/>
            </a:pPr>
            <a:r>
              <a:rPr lang="en-US" sz="2000" b="1" dirty="0"/>
              <a:t>Health-care services: </a:t>
            </a:r>
            <a:r>
              <a:rPr lang="en-US" sz="2000" dirty="0" smtClean="0"/>
              <a:t>Inappropriate </a:t>
            </a:r>
            <a:r>
              <a:rPr lang="en-US" sz="2000" dirty="0"/>
              <a:t>hospital size (low use of infrastructure) </a:t>
            </a:r>
            <a:endParaRPr lang="en-US" sz="2000" dirty="0" smtClean="0"/>
          </a:p>
          <a:p>
            <a:pPr marL="457200" indent="-457200" fontAlgn="t">
              <a:buFont typeface="+mj-lt"/>
              <a:buAutoNum type="arabicPeriod"/>
            </a:pPr>
            <a:r>
              <a:rPr lang="en-US" sz="2000" b="1" dirty="0"/>
              <a:t>Health-care services: </a:t>
            </a:r>
            <a:r>
              <a:rPr lang="en-US" sz="2000" dirty="0" smtClean="0"/>
              <a:t>Medical </a:t>
            </a:r>
            <a:r>
              <a:rPr lang="en-US" sz="2000" dirty="0"/>
              <a:t>errors and suboptimal quality of care </a:t>
            </a:r>
            <a:endParaRPr lang="en-US" sz="2000" dirty="0" smtClean="0"/>
          </a:p>
          <a:p>
            <a:pPr marL="457200" indent="-457200" fontAlgn="t">
              <a:buFont typeface="+mj-lt"/>
              <a:buAutoNum type="arabicPeriod"/>
            </a:pPr>
            <a:r>
              <a:rPr lang="en-US" sz="2000" b="1" dirty="0"/>
              <a:t>Health system leakages: </a:t>
            </a:r>
            <a:r>
              <a:rPr lang="en-US" sz="2000" dirty="0"/>
              <a:t>waste, corruption and fraud </a:t>
            </a:r>
            <a:endParaRPr lang="en-US" sz="2000" dirty="0" smtClean="0"/>
          </a:p>
          <a:p>
            <a:pPr marL="457200" indent="-457200" fontAlgn="t">
              <a:buFont typeface="+mj-lt"/>
              <a:buAutoNum type="arabicPeriod"/>
            </a:pPr>
            <a:r>
              <a:rPr lang="en-US" sz="2000" b="1" dirty="0"/>
              <a:t>Health interventions: </a:t>
            </a:r>
            <a:r>
              <a:rPr lang="en-US" sz="2000" dirty="0" smtClean="0"/>
              <a:t>Inefficient </a:t>
            </a:r>
            <a:r>
              <a:rPr lang="en-US" sz="2000" dirty="0"/>
              <a:t>mix/ inappropriate level of strategies </a:t>
            </a:r>
            <a:endParaRPr lang="en-US" sz="2000" dirty="0" smtClean="0"/>
          </a:p>
          <a:p>
            <a:pPr marL="457200" indent="-457200" fontAlgn="t">
              <a:buFont typeface="+mj-lt"/>
              <a:buAutoNum type="arabicPeriod"/>
            </a:pPr>
            <a:endParaRPr lang="en-US" sz="2000" dirty="0"/>
          </a:p>
          <a:p>
            <a:pPr marL="457200" indent="-457200">
              <a:buFont typeface="+mj-lt"/>
              <a:buAutoNum type="arabicPeriod"/>
            </a:pPr>
            <a:endParaRPr lang="en-US" sz="2000" dirty="0"/>
          </a:p>
        </p:txBody>
      </p:sp>
    </p:spTree>
    <p:extLst>
      <p:ext uri="{BB962C8B-B14F-4D97-AF65-F5344CB8AC3E}">
        <p14:creationId xmlns:p14="http://schemas.microsoft.com/office/powerpoint/2010/main" val="1283588030"/>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829777" cy="858818"/>
          </a:xfrm>
        </p:spPr>
        <p:txBody>
          <a:bodyPr>
            <a:noAutofit/>
          </a:bodyPr>
          <a:lstStyle/>
          <a:p>
            <a:pPr algn="l"/>
            <a:r>
              <a:rPr lang="en-US" sz="2000" b="1" dirty="0" smtClean="0"/>
              <a:t>Table: Median </a:t>
            </a:r>
            <a:r>
              <a:rPr lang="en-US" sz="2000" b="1" dirty="0"/>
              <a:t>price ratios of public-sector procurement prices for generic medicines, by WHO region:</a:t>
            </a:r>
            <a:r>
              <a:rPr lang="en-US" sz="2000" dirty="0"/>
              <a:t/>
            </a:r>
            <a:br>
              <a:rPr lang="en-US" sz="2000" dirty="0"/>
            </a:br>
            <a:endParaRPr lang="en-US" sz="2000" b="1" dirty="0"/>
          </a:p>
        </p:txBody>
      </p:sp>
      <p:pic>
        <p:nvPicPr>
          <p:cNvPr id="4" name="Content Placeholder 3"/>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990600" y="1828800"/>
            <a:ext cx="6934200" cy="4038601"/>
          </a:xfrm>
          <a:prstGeom prst="rect">
            <a:avLst/>
          </a:prstGeom>
          <a:noFill/>
          <a:ln>
            <a:noFill/>
          </a:ln>
        </p:spPr>
      </p:pic>
    </p:spTree>
    <p:extLst>
      <p:ext uri="{BB962C8B-B14F-4D97-AF65-F5344CB8AC3E}">
        <p14:creationId xmlns:p14="http://schemas.microsoft.com/office/powerpoint/2010/main" val="1193136855"/>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990600"/>
            <a:ext cx="7058377" cy="685800"/>
          </a:xfrm>
        </p:spPr>
        <p:txBody>
          <a:bodyPr>
            <a:noAutofit/>
          </a:bodyPr>
          <a:lstStyle/>
          <a:p>
            <a:pPr algn="l"/>
            <a:r>
              <a:rPr lang="en-US" sz="3200" b="1" dirty="0"/>
              <a:t>How can this in- efficiency be tackled</a:t>
            </a:r>
            <a:r>
              <a:rPr lang="en-US" sz="3200" b="1" dirty="0" smtClean="0"/>
              <a:t>? </a:t>
            </a:r>
            <a:r>
              <a:rPr lang="en-US" sz="2400" dirty="0"/>
              <a:t>WHO-CHOICE (Choosing Interventions that are Cost Effective) </a:t>
            </a:r>
            <a:r>
              <a:rPr lang="en-US" sz="2400" dirty="0" smtClean="0"/>
              <a:t>Strategy</a:t>
            </a:r>
            <a:r>
              <a:rPr lang="en-US" sz="2400" dirty="0"/>
              <a:t/>
            </a:r>
            <a:br>
              <a:rPr lang="en-US" sz="2400" dirty="0"/>
            </a:br>
            <a:endParaRPr lang="en-US" sz="2400" dirty="0"/>
          </a:p>
        </p:txBody>
      </p:sp>
      <p:sp>
        <p:nvSpPr>
          <p:cNvPr id="3" name="Content Placeholder 2"/>
          <p:cNvSpPr>
            <a:spLocks noGrp="1"/>
          </p:cNvSpPr>
          <p:nvPr>
            <p:ph idx="1"/>
          </p:nvPr>
        </p:nvSpPr>
        <p:spPr>
          <a:xfrm>
            <a:off x="1066800" y="1752600"/>
            <a:ext cx="7010400" cy="4267200"/>
          </a:xfrm>
        </p:spPr>
        <p:txBody>
          <a:bodyPr>
            <a:normAutofit fontScale="92500" lnSpcReduction="10000"/>
          </a:bodyPr>
          <a:lstStyle/>
          <a:p>
            <a:pPr lvl="0">
              <a:lnSpc>
                <a:spcPct val="150000"/>
              </a:lnSpc>
              <a:buFont typeface="Wingdings" pitchFamily="2" charset="2"/>
              <a:buChar char="§"/>
            </a:pPr>
            <a:r>
              <a:rPr lang="en-US" sz="2000" dirty="0"/>
              <a:t>Eliminate Unnecessary Spending on Medicine</a:t>
            </a:r>
          </a:p>
          <a:p>
            <a:pPr lvl="0">
              <a:lnSpc>
                <a:spcPct val="150000"/>
              </a:lnSpc>
              <a:buFont typeface="Wingdings" pitchFamily="2" charset="2"/>
              <a:buChar char="§"/>
            </a:pPr>
            <a:r>
              <a:rPr lang="en-US" sz="2000" dirty="0"/>
              <a:t>Improve quality control of Medicine</a:t>
            </a:r>
          </a:p>
          <a:p>
            <a:pPr lvl="0">
              <a:lnSpc>
                <a:spcPct val="150000"/>
              </a:lnSpc>
              <a:buFont typeface="Wingdings" pitchFamily="2" charset="2"/>
              <a:buChar char="§"/>
            </a:pPr>
            <a:r>
              <a:rPr lang="en-US" sz="2000" dirty="0"/>
              <a:t>Use Medicine appropriately</a:t>
            </a:r>
          </a:p>
          <a:p>
            <a:pPr lvl="0">
              <a:lnSpc>
                <a:spcPct val="150000"/>
              </a:lnSpc>
              <a:buFont typeface="Wingdings" pitchFamily="2" charset="2"/>
              <a:buChar char="§"/>
            </a:pPr>
            <a:r>
              <a:rPr lang="en-US" sz="2000" dirty="0"/>
              <a:t>Get Most out of technologies and services</a:t>
            </a:r>
          </a:p>
          <a:p>
            <a:pPr lvl="0">
              <a:lnSpc>
                <a:spcPct val="150000"/>
              </a:lnSpc>
              <a:buFont typeface="Wingdings" pitchFamily="2" charset="2"/>
              <a:buChar char="§"/>
            </a:pPr>
            <a:r>
              <a:rPr lang="en-US" sz="2000" dirty="0"/>
              <a:t>Motivate people</a:t>
            </a:r>
          </a:p>
          <a:p>
            <a:pPr lvl="0">
              <a:lnSpc>
                <a:spcPct val="150000"/>
              </a:lnSpc>
              <a:buFont typeface="Wingdings" pitchFamily="2" charset="2"/>
              <a:buChar char="§"/>
            </a:pPr>
            <a:r>
              <a:rPr lang="en-US" sz="2000" dirty="0"/>
              <a:t>Improve hospital Efficiency – Size and Length of stay</a:t>
            </a:r>
          </a:p>
          <a:p>
            <a:pPr lvl="0">
              <a:lnSpc>
                <a:spcPct val="150000"/>
              </a:lnSpc>
              <a:buFont typeface="Wingdings" pitchFamily="2" charset="2"/>
              <a:buChar char="§"/>
            </a:pPr>
            <a:r>
              <a:rPr lang="en-US" sz="2000" dirty="0"/>
              <a:t>Get care right the first time</a:t>
            </a:r>
          </a:p>
          <a:p>
            <a:pPr lvl="0">
              <a:lnSpc>
                <a:spcPct val="150000"/>
              </a:lnSpc>
              <a:buFont typeface="Wingdings" pitchFamily="2" charset="2"/>
              <a:buChar char="§"/>
            </a:pPr>
            <a:r>
              <a:rPr lang="en-US" sz="2000" dirty="0"/>
              <a:t>Eliminate waste and corruption</a:t>
            </a:r>
          </a:p>
          <a:p>
            <a:pPr lvl="0">
              <a:lnSpc>
                <a:spcPct val="150000"/>
              </a:lnSpc>
              <a:buFont typeface="Wingdings" pitchFamily="2" charset="2"/>
              <a:buChar char="§"/>
            </a:pPr>
            <a:r>
              <a:rPr lang="en-US" sz="2000" dirty="0"/>
              <a:t>Critically assess the service needed:</a:t>
            </a:r>
          </a:p>
          <a:p>
            <a:pPr marL="0" indent="0">
              <a:buNone/>
            </a:pPr>
            <a:endParaRPr lang="en-US" dirty="0"/>
          </a:p>
        </p:txBody>
      </p:sp>
    </p:spTree>
    <p:extLst>
      <p:ext uri="{BB962C8B-B14F-4D97-AF65-F5344CB8AC3E}">
        <p14:creationId xmlns:p14="http://schemas.microsoft.com/office/powerpoint/2010/main" val="84084890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753577" cy="858818"/>
          </a:xfrm>
        </p:spPr>
        <p:txBody>
          <a:bodyPr>
            <a:normAutofit/>
          </a:bodyPr>
          <a:lstStyle/>
          <a:p>
            <a:pPr algn="l"/>
            <a:r>
              <a:rPr lang="en-US" sz="3200" dirty="0" smtClean="0"/>
              <a:t>Thailand: </a:t>
            </a:r>
            <a:r>
              <a:rPr lang="en-US" sz="3200" dirty="0" err="1"/>
              <a:t>Thunyalak</a:t>
            </a:r>
            <a:r>
              <a:rPr lang="en-US" sz="3200" dirty="0"/>
              <a:t> </a:t>
            </a:r>
            <a:r>
              <a:rPr lang="en-US" sz="3200" dirty="0" err="1"/>
              <a:t>Boonsumlit</a:t>
            </a:r>
            <a:r>
              <a:rPr lang="en-US" sz="3200" dirty="0"/>
              <a:t> </a:t>
            </a:r>
          </a:p>
        </p:txBody>
      </p:sp>
      <p:sp>
        <p:nvSpPr>
          <p:cNvPr id="3" name="Content Placeholder 2"/>
          <p:cNvSpPr>
            <a:spLocks noGrp="1"/>
          </p:cNvSpPr>
          <p:nvPr>
            <p:ph idx="1"/>
          </p:nvPr>
        </p:nvSpPr>
        <p:spPr/>
        <p:txBody>
          <a:bodyPr/>
          <a:lstStyle/>
          <a:p>
            <a:endParaRPr lang="en-US" dirty="0"/>
          </a:p>
        </p:txBody>
      </p:sp>
      <p:pic>
        <p:nvPicPr>
          <p:cNvPr id="4098" name="Picture 2"/>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19200" y="1905000"/>
            <a:ext cx="6776717" cy="381920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324187492"/>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38199"/>
            <a:ext cx="6829777" cy="533401"/>
          </a:xfrm>
        </p:spPr>
        <p:txBody>
          <a:bodyPr>
            <a:normAutofit/>
          </a:bodyPr>
          <a:lstStyle/>
          <a:p>
            <a:pPr algn="l"/>
            <a:r>
              <a:rPr lang="en-US" sz="2800" b="1" dirty="0" smtClean="0"/>
              <a:t>Tackling Inefficiency: Lebanon’s Example</a:t>
            </a:r>
            <a:endParaRPr lang="en-US" sz="2800" b="1" dirty="0"/>
          </a:p>
        </p:txBody>
      </p:sp>
      <p:sp>
        <p:nvSpPr>
          <p:cNvPr id="3" name="Content Placeholder 2"/>
          <p:cNvSpPr>
            <a:spLocks noGrp="1"/>
          </p:cNvSpPr>
          <p:nvPr>
            <p:ph idx="1"/>
          </p:nvPr>
        </p:nvSpPr>
        <p:spPr>
          <a:xfrm>
            <a:off x="1066800" y="1524000"/>
            <a:ext cx="7010400" cy="4572000"/>
          </a:xfrm>
        </p:spPr>
        <p:txBody>
          <a:bodyPr>
            <a:normAutofit fontScale="92500" lnSpcReduction="10000"/>
          </a:bodyPr>
          <a:lstStyle/>
          <a:p>
            <a:pPr>
              <a:buFont typeface="Wingdings" pitchFamily="2" charset="2"/>
              <a:buChar char="§"/>
            </a:pPr>
            <a:r>
              <a:rPr lang="en-US" dirty="0" smtClean="0"/>
              <a:t>1998: 12.4</a:t>
            </a:r>
            <a:r>
              <a:rPr lang="en-US" dirty="0"/>
              <a:t>% of </a:t>
            </a:r>
            <a:r>
              <a:rPr lang="en-US" dirty="0" smtClean="0"/>
              <a:t>GDP </a:t>
            </a:r>
            <a:r>
              <a:rPr lang="en-US" dirty="0"/>
              <a:t>on health, </a:t>
            </a:r>
            <a:r>
              <a:rPr lang="en-US" dirty="0"/>
              <a:t> </a:t>
            </a:r>
            <a:r>
              <a:rPr lang="en-US" dirty="0" smtClean="0"/>
              <a:t>Highest in  </a:t>
            </a:r>
            <a:r>
              <a:rPr lang="en-US" dirty="0"/>
              <a:t>the Eastern Mediterranean </a:t>
            </a:r>
            <a:r>
              <a:rPr lang="en-US" dirty="0" smtClean="0"/>
              <a:t>Region</a:t>
            </a:r>
          </a:p>
          <a:p>
            <a:pPr>
              <a:buFont typeface="Wingdings" pitchFamily="2" charset="2"/>
              <a:buChar char="§"/>
            </a:pPr>
            <a:r>
              <a:rPr lang="en-US" dirty="0"/>
              <a:t>60% </a:t>
            </a:r>
            <a:r>
              <a:rPr lang="en-US" dirty="0" smtClean="0"/>
              <a:t>Out-of-pocket payments among </a:t>
            </a:r>
            <a:r>
              <a:rPr lang="en-US" dirty="0"/>
              <a:t>the highest in the </a:t>
            </a:r>
            <a:r>
              <a:rPr lang="en-US" dirty="0" smtClean="0"/>
              <a:t>region.</a:t>
            </a:r>
          </a:p>
          <a:p>
            <a:pPr>
              <a:buFont typeface="Wingdings" pitchFamily="2" charset="2"/>
              <a:buChar char="§"/>
            </a:pPr>
            <a:r>
              <a:rPr lang="en-US" dirty="0"/>
              <a:t>S</a:t>
            </a:r>
            <a:r>
              <a:rPr lang="en-US" dirty="0" smtClean="0"/>
              <a:t>eries </a:t>
            </a:r>
            <a:r>
              <a:rPr lang="en-US" dirty="0"/>
              <a:t>of reforms </a:t>
            </a:r>
            <a:r>
              <a:rPr lang="en-US" dirty="0" smtClean="0"/>
              <a:t>implemented </a:t>
            </a:r>
            <a:r>
              <a:rPr lang="en-US" dirty="0"/>
              <a:t>to improve equity and efficiency</a:t>
            </a:r>
            <a:r>
              <a:rPr lang="en-US" dirty="0" smtClean="0"/>
              <a:t>.</a:t>
            </a:r>
          </a:p>
          <a:p>
            <a:pPr lvl="1"/>
            <a:r>
              <a:rPr lang="en-US" sz="2000" dirty="0"/>
              <a:t>Revamping of the public-sector primary-care network;</a:t>
            </a:r>
          </a:p>
          <a:p>
            <a:pPr lvl="1"/>
            <a:r>
              <a:rPr lang="en-US" sz="2000" dirty="0"/>
              <a:t>Improving quality in public hospitals; and </a:t>
            </a:r>
          </a:p>
          <a:p>
            <a:pPr lvl="1"/>
            <a:r>
              <a:rPr lang="en-US" sz="2000" dirty="0"/>
              <a:t>Improving the rational use of medical technologies and medicines Including use of quality-assured generic </a:t>
            </a:r>
            <a:r>
              <a:rPr lang="en-US" sz="2000" dirty="0" smtClean="0"/>
              <a:t>medicines</a:t>
            </a:r>
            <a:endParaRPr lang="en-US" dirty="0" smtClean="0"/>
          </a:p>
          <a:p>
            <a:pPr>
              <a:buFont typeface="Wingdings" pitchFamily="2" charset="2"/>
              <a:buChar char="§"/>
            </a:pPr>
            <a:r>
              <a:rPr lang="en-US" dirty="0"/>
              <a:t>GDP </a:t>
            </a:r>
            <a:r>
              <a:rPr lang="en-US" dirty="0" smtClean="0"/>
              <a:t>on health from 12.4</a:t>
            </a:r>
            <a:r>
              <a:rPr lang="en-US" dirty="0"/>
              <a:t>% to 8.4%. Out-of-pocket spending as a share of total health spending </a:t>
            </a:r>
            <a:r>
              <a:rPr lang="en-US" dirty="0" smtClean="0"/>
              <a:t>from </a:t>
            </a:r>
            <a:r>
              <a:rPr lang="en-US" dirty="0"/>
              <a:t>60% to 44</a:t>
            </a:r>
            <a:r>
              <a:rPr lang="en-US" dirty="0" smtClean="0"/>
              <a:t>%</a:t>
            </a:r>
          </a:p>
        </p:txBody>
      </p:sp>
    </p:spTree>
    <p:extLst>
      <p:ext uri="{BB962C8B-B14F-4D97-AF65-F5344CB8AC3E}">
        <p14:creationId xmlns:p14="http://schemas.microsoft.com/office/powerpoint/2010/main" val="2253282063"/>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914399"/>
            <a:ext cx="6448777" cy="609601"/>
          </a:xfrm>
        </p:spPr>
        <p:txBody>
          <a:bodyPr>
            <a:normAutofit fontScale="90000"/>
          </a:bodyPr>
          <a:lstStyle/>
          <a:p>
            <a:pPr algn="l"/>
            <a:r>
              <a:rPr lang="en-US" sz="3200" b="1" dirty="0"/>
              <a:t>Indian Scenario:</a:t>
            </a:r>
            <a:r>
              <a:rPr lang="en-US" sz="3200" dirty="0"/>
              <a:t/>
            </a:r>
            <a:br>
              <a:rPr lang="en-US" sz="3200" dirty="0"/>
            </a:br>
            <a:endParaRPr lang="en-US" sz="3200" dirty="0"/>
          </a:p>
        </p:txBody>
      </p:sp>
      <p:sp>
        <p:nvSpPr>
          <p:cNvPr id="3" name="Content Placeholder 2"/>
          <p:cNvSpPr>
            <a:spLocks noGrp="1"/>
          </p:cNvSpPr>
          <p:nvPr>
            <p:ph idx="1"/>
          </p:nvPr>
        </p:nvSpPr>
        <p:spPr>
          <a:xfrm>
            <a:off x="1066800" y="1371600"/>
            <a:ext cx="7010400" cy="4572000"/>
          </a:xfrm>
        </p:spPr>
        <p:txBody>
          <a:bodyPr>
            <a:normAutofit/>
          </a:bodyPr>
          <a:lstStyle/>
          <a:p>
            <a:pPr algn="just">
              <a:lnSpc>
                <a:spcPct val="150000"/>
              </a:lnSpc>
            </a:pPr>
            <a:r>
              <a:rPr lang="en-US" sz="2000" dirty="0"/>
              <a:t>First concrete </a:t>
            </a:r>
            <a:r>
              <a:rPr lang="en-US" sz="2000" dirty="0" smtClean="0"/>
              <a:t>step:</a:t>
            </a:r>
          </a:p>
          <a:p>
            <a:pPr marL="0" indent="0" algn="just">
              <a:lnSpc>
                <a:spcPct val="150000"/>
              </a:lnSpc>
              <a:buNone/>
            </a:pPr>
            <a:r>
              <a:rPr lang="en-US" sz="2000" dirty="0"/>
              <a:t>	</a:t>
            </a:r>
            <a:r>
              <a:rPr lang="en-US" sz="2000" dirty="0" smtClean="0"/>
              <a:t>During </a:t>
            </a:r>
            <a:r>
              <a:rPr lang="en-US" sz="2000" dirty="0"/>
              <a:t>planning process </a:t>
            </a:r>
            <a:r>
              <a:rPr lang="en-US" sz="2000" dirty="0" smtClean="0"/>
              <a:t>of </a:t>
            </a:r>
            <a:r>
              <a:rPr lang="en-US" sz="2000" dirty="0"/>
              <a:t>12</a:t>
            </a:r>
            <a:r>
              <a:rPr lang="en-US" sz="2000" baseline="30000" dirty="0"/>
              <a:t>th</a:t>
            </a:r>
            <a:r>
              <a:rPr lang="en-US" sz="2000" dirty="0"/>
              <a:t> Five Year </a:t>
            </a:r>
            <a:r>
              <a:rPr lang="en-US" sz="2000" dirty="0" smtClean="0"/>
              <a:t>Plan</a:t>
            </a:r>
            <a:r>
              <a:rPr lang="en-US" sz="2000" dirty="0"/>
              <a:t>:</a:t>
            </a:r>
            <a:r>
              <a:rPr lang="en-US" sz="2000" dirty="0" smtClean="0"/>
              <a:t> </a:t>
            </a:r>
            <a:r>
              <a:rPr lang="en-US" sz="2000" dirty="0"/>
              <a:t>widely </a:t>
            </a:r>
            <a:r>
              <a:rPr lang="en-US" sz="2000" dirty="0" smtClean="0"/>
              <a:t>	termed </a:t>
            </a:r>
            <a:r>
              <a:rPr lang="en-US" sz="2000" dirty="0"/>
              <a:t>as Health Plan</a:t>
            </a:r>
            <a:r>
              <a:rPr lang="en-US" sz="2000" dirty="0" smtClean="0"/>
              <a:t>.</a:t>
            </a:r>
          </a:p>
          <a:p>
            <a:pPr algn="just">
              <a:lnSpc>
                <a:spcPct val="150000"/>
              </a:lnSpc>
            </a:pPr>
            <a:r>
              <a:rPr lang="en-US" sz="2000" dirty="0" smtClean="0"/>
              <a:t>Planning </a:t>
            </a:r>
            <a:r>
              <a:rPr lang="en-US" sz="2000" dirty="0"/>
              <a:t>commission constituted a High level Expert Group on Universal Health coverage </a:t>
            </a:r>
            <a:r>
              <a:rPr lang="en-US" sz="2000" dirty="0" smtClean="0"/>
              <a:t>2010.</a:t>
            </a:r>
          </a:p>
          <a:p>
            <a:pPr algn="just">
              <a:lnSpc>
                <a:spcPct val="150000"/>
              </a:lnSpc>
            </a:pPr>
            <a:r>
              <a:rPr lang="en-US" sz="2000" dirty="0" smtClean="0"/>
              <a:t>Mandate: Developing </a:t>
            </a:r>
            <a:r>
              <a:rPr lang="en-US" sz="2000" dirty="0"/>
              <a:t>a framework for providing easily accessible and affordable health care to all Indians.</a:t>
            </a:r>
          </a:p>
          <a:p>
            <a:pPr algn="just">
              <a:lnSpc>
                <a:spcPct val="150000"/>
              </a:lnSpc>
            </a:pPr>
            <a:r>
              <a:rPr lang="en-US" sz="2000" dirty="0" smtClean="0"/>
              <a:t>HLEG </a:t>
            </a:r>
            <a:r>
              <a:rPr lang="en-US" sz="2000" dirty="0"/>
              <a:t>also recommended Appropriate Health Care Financing </a:t>
            </a:r>
            <a:r>
              <a:rPr lang="en-US" sz="2000" dirty="0" smtClean="0"/>
              <a:t>as </a:t>
            </a:r>
            <a:r>
              <a:rPr lang="en-US" sz="2000" dirty="0"/>
              <a:t>key strategy to achieve Universal Health Coverage.</a:t>
            </a:r>
          </a:p>
          <a:p>
            <a:pPr algn="just">
              <a:lnSpc>
                <a:spcPct val="150000"/>
              </a:lnSpc>
              <a:buFont typeface="Wingdings" pitchFamily="2" charset="2"/>
              <a:buChar char="§"/>
            </a:pPr>
            <a:endParaRPr lang="en-US" sz="2000" dirty="0"/>
          </a:p>
        </p:txBody>
      </p:sp>
    </p:spTree>
    <p:extLst>
      <p:ext uri="{BB962C8B-B14F-4D97-AF65-F5344CB8AC3E}">
        <p14:creationId xmlns:p14="http://schemas.microsoft.com/office/powerpoint/2010/main" val="138107344"/>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82177" cy="630218"/>
          </a:xfrm>
        </p:spPr>
        <p:txBody>
          <a:bodyPr>
            <a:noAutofit/>
          </a:bodyPr>
          <a:lstStyle/>
          <a:p>
            <a:pPr algn="l"/>
            <a:r>
              <a:rPr lang="en-US" sz="2400" b="1" dirty="0" smtClean="0"/>
              <a:t/>
            </a:r>
            <a:br>
              <a:rPr lang="en-US" sz="2400" b="1" dirty="0" smtClean="0"/>
            </a:br>
            <a:r>
              <a:rPr lang="en-US" sz="2400" b="1" dirty="0"/>
              <a:t/>
            </a:r>
            <a:br>
              <a:rPr lang="en-US" sz="2400" b="1" dirty="0"/>
            </a:br>
            <a:r>
              <a:rPr lang="en-US" sz="2400" b="1" dirty="0" smtClean="0"/>
              <a:t>The </a:t>
            </a:r>
            <a:r>
              <a:rPr lang="en-US" sz="2400" b="1" dirty="0"/>
              <a:t>new architecture for UHC</a:t>
            </a:r>
            <a:r>
              <a:rPr lang="en-US" sz="2400" b="1" dirty="0" smtClean="0"/>
              <a:t>: </a:t>
            </a:r>
            <a:r>
              <a:rPr lang="en-US" sz="2400" b="1" dirty="0"/>
              <a:t>6 Critical Areas:</a:t>
            </a:r>
            <a:r>
              <a:rPr lang="en-US" sz="2400" dirty="0"/>
              <a:t/>
            </a:r>
            <a:br>
              <a:rPr lang="en-US" sz="2400" dirty="0"/>
            </a:br>
            <a:r>
              <a:rPr lang="en-US" sz="2400" dirty="0"/>
              <a:t/>
            </a:r>
            <a:br>
              <a:rPr lang="en-US" sz="2400" dirty="0"/>
            </a:br>
            <a:endParaRPr lang="en-US" sz="2400" dirty="0"/>
          </a:p>
        </p:txBody>
      </p:sp>
      <p:sp>
        <p:nvSpPr>
          <p:cNvPr id="3" name="Content Placeholder 2"/>
          <p:cNvSpPr>
            <a:spLocks noGrp="1"/>
          </p:cNvSpPr>
          <p:nvPr>
            <p:ph idx="1"/>
          </p:nvPr>
        </p:nvSpPr>
        <p:spPr>
          <a:xfrm>
            <a:off x="1463041" y="1828800"/>
            <a:ext cx="6080759" cy="3894269"/>
          </a:xfrm>
        </p:spPr>
        <p:txBody>
          <a:bodyPr>
            <a:normAutofit/>
          </a:bodyPr>
          <a:lstStyle/>
          <a:p>
            <a:pPr marL="457200" lvl="0" indent="-457200" algn="just">
              <a:lnSpc>
                <a:spcPct val="150000"/>
              </a:lnSpc>
              <a:buFont typeface="+mj-lt"/>
              <a:buAutoNum type="arabicPeriod"/>
            </a:pPr>
            <a:r>
              <a:rPr lang="en-US" sz="2000" dirty="0"/>
              <a:t>Health Financing and Financial Protection</a:t>
            </a:r>
          </a:p>
          <a:p>
            <a:pPr marL="457200" lvl="0" indent="-457200" algn="just">
              <a:lnSpc>
                <a:spcPct val="150000"/>
              </a:lnSpc>
              <a:buFont typeface="+mj-lt"/>
              <a:buAutoNum type="arabicPeriod"/>
            </a:pPr>
            <a:r>
              <a:rPr lang="en-US" sz="2000" dirty="0"/>
              <a:t>Health Service Norms</a:t>
            </a:r>
          </a:p>
          <a:p>
            <a:pPr marL="457200" lvl="0" indent="-457200" algn="just">
              <a:lnSpc>
                <a:spcPct val="150000"/>
              </a:lnSpc>
              <a:buFont typeface="+mj-lt"/>
              <a:buAutoNum type="arabicPeriod"/>
            </a:pPr>
            <a:r>
              <a:rPr lang="en-US" sz="2000" dirty="0"/>
              <a:t>Human Resources for Health</a:t>
            </a:r>
          </a:p>
          <a:p>
            <a:pPr marL="457200" lvl="0" indent="-457200" algn="just">
              <a:lnSpc>
                <a:spcPct val="150000"/>
              </a:lnSpc>
              <a:buFont typeface="+mj-lt"/>
              <a:buAutoNum type="arabicPeriod"/>
            </a:pPr>
            <a:r>
              <a:rPr lang="en-US" sz="2000" dirty="0"/>
              <a:t>Community Participation and Citizen Engagement</a:t>
            </a:r>
          </a:p>
          <a:p>
            <a:pPr marL="457200" lvl="0" indent="-457200" algn="just">
              <a:lnSpc>
                <a:spcPct val="150000"/>
              </a:lnSpc>
              <a:buFont typeface="+mj-lt"/>
              <a:buAutoNum type="arabicPeriod"/>
            </a:pPr>
            <a:r>
              <a:rPr lang="en-US" sz="2000" dirty="0"/>
              <a:t>Access to Medicines, Vaccines and Technology</a:t>
            </a:r>
          </a:p>
          <a:p>
            <a:pPr marL="457200" lvl="0" indent="-457200" algn="just">
              <a:lnSpc>
                <a:spcPct val="150000"/>
              </a:lnSpc>
              <a:buFont typeface="+mj-lt"/>
              <a:buAutoNum type="arabicPeriod"/>
            </a:pPr>
            <a:r>
              <a:rPr lang="en-US" sz="2000" dirty="0"/>
              <a:t>Management and Institutional Reforms</a:t>
            </a:r>
          </a:p>
          <a:p>
            <a:pPr marL="0" indent="0" algn="just">
              <a:lnSpc>
                <a:spcPct val="150000"/>
              </a:lnSpc>
              <a:buNone/>
            </a:pPr>
            <a:endParaRPr lang="en-US" sz="2000" dirty="0"/>
          </a:p>
        </p:txBody>
      </p:sp>
    </p:spTree>
    <p:extLst>
      <p:ext uri="{BB962C8B-B14F-4D97-AF65-F5344CB8AC3E}">
        <p14:creationId xmlns:p14="http://schemas.microsoft.com/office/powerpoint/2010/main" val="231228006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05977" cy="477817"/>
          </a:xfrm>
        </p:spPr>
        <p:txBody>
          <a:bodyPr>
            <a:normAutofit fontScale="90000"/>
          </a:bodyPr>
          <a:lstStyle/>
          <a:p>
            <a:pPr algn="l"/>
            <a:r>
              <a:rPr lang="en-US" sz="3200" b="1" dirty="0"/>
              <a:t>Current Scenario in India</a:t>
            </a:r>
            <a:r>
              <a:rPr lang="en-US" sz="3200" b="1" dirty="0" smtClean="0"/>
              <a:t>:</a:t>
            </a:r>
            <a:endParaRPr lang="en-US" sz="3200" b="1" dirty="0"/>
          </a:p>
        </p:txBody>
      </p:sp>
      <p:sp>
        <p:nvSpPr>
          <p:cNvPr id="3" name="Content Placeholder 2"/>
          <p:cNvSpPr>
            <a:spLocks noGrp="1"/>
          </p:cNvSpPr>
          <p:nvPr>
            <p:ph idx="1"/>
          </p:nvPr>
        </p:nvSpPr>
        <p:spPr>
          <a:xfrm>
            <a:off x="1066800" y="1371600"/>
            <a:ext cx="7086600" cy="4648200"/>
          </a:xfrm>
        </p:spPr>
        <p:txBody>
          <a:bodyPr>
            <a:noAutofit/>
          </a:bodyPr>
          <a:lstStyle/>
          <a:p>
            <a:pPr lvl="0">
              <a:buFont typeface="Wingdings" pitchFamily="2" charset="2"/>
              <a:buChar char="§"/>
            </a:pPr>
            <a:r>
              <a:rPr lang="en-US" sz="2000" dirty="0"/>
              <a:t>Low Priority to Public Health </a:t>
            </a:r>
            <a:r>
              <a:rPr lang="en-US" sz="2000" dirty="0" smtClean="0"/>
              <a:t>Spending.</a:t>
            </a:r>
          </a:p>
          <a:p>
            <a:pPr lvl="0">
              <a:buFont typeface="Wingdings" pitchFamily="2" charset="2"/>
              <a:buChar char="§"/>
            </a:pPr>
            <a:r>
              <a:rPr lang="en-US" sz="2000" dirty="0" smtClean="0"/>
              <a:t>Low </a:t>
            </a:r>
            <a:r>
              <a:rPr lang="en-US" sz="2000" dirty="0"/>
              <a:t>Per Capita Expenditure on Health</a:t>
            </a:r>
            <a:r>
              <a:rPr lang="en-US" sz="2000" dirty="0" smtClean="0"/>
              <a:t>:</a:t>
            </a:r>
            <a:r>
              <a:rPr lang="en-US" sz="2000" dirty="0"/>
              <a:t> </a:t>
            </a:r>
          </a:p>
          <a:p>
            <a:pPr lvl="0">
              <a:buFont typeface="Wingdings" pitchFamily="2" charset="2"/>
              <a:buChar char="§"/>
            </a:pPr>
            <a:r>
              <a:rPr lang="en-US" sz="2000" dirty="0"/>
              <a:t>High Burden of Private Out of Pocket </a:t>
            </a:r>
            <a:r>
              <a:rPr lang="en-US" sz="2000" dirty="0" smtClean="0"/>
              <a:t>Expenditure.</a:t>
            </a:r>
            <a:endParaRPr lang="en-US" sz="2000" dirty="0"/>
          </a:p>
          <a:p>
            <a:pPr lvl="0">
              <a:buFont typeface="Wingdings" pitchFamily="2" charset="2"/>
              <a:buChar char="§"/>
            </a:pPr>
            <a:r>
              <a:rPr lang="en-US" sz="2000" dirty="0"/>
              <a:t>Wide Variation in Public Health Expenditure across states.</a:t>
            </a:r>
          </a:p>
          <a:p>
            <a:pPr lvl="0">
              <a:buFont typeface="Wingdings" pitchFamily="2" charset="2"/>
              <a:buChar char="§"/>
            </a:pPr>
            <a:r>
              <a:rPr lang="en-US" sz="2000" dirty="0"/>
              <a:t>Large share on State Government Expenditure </a:t>
            </a:r>
            <a:r>
              <a:rPr lang="en-US" sz="2000" dirty="0" smtClean="0"/>
              <a:t>(</a:t>
            </a:r>
            <a:r>
              <a:rPr lang="en-US" sz="2000" dirty="0"/>
              <a:t>Nearly 2/3</a:t>
            </a:r>
            <a:r>
              <a:rPr lang="en-US" sz="2000" baseline="30000" dirty="0"/>
              <a:t>rd</a:t>
            </a:r>
            <a:r>
              <a:rPr lang="en-US" sz="2000" dirty="0"/>
              <a:t>).</a:t>
            </a:r>
          </a:p>
          <a:p>
            <a:pPr lvl="0">
              <a:buFont typeface="Wingdings" pitchFamily="2" charset="2"/>
              <a:buChar char="§"/>
            </a:pPr>
            <a:r>
              <a:rPr lang="en-US" sz="2000" dirty="0"/>
              <a:t>States with low public expenditure on health typically find themselves fiscally constrained by two factors:</a:t>
            </a:r>
          </a:p>
          <a:p>
            <a:pPr lvl="1">
              <a:buFont typeface="Wingdings" pitchFamily="2" charset="2"/>
              <a:buChar char="§"/>
            </a:pPr>
            <a:r>
              <a:rPr lang="en-US" sz="2000" dirty="0"/>
              <a:t>Centre’s Allotment of Revenue is not uniform.</a:t>
            </a:r>
          </a:p>
          <a:p>
            <a:pPr lvl="1">
              <a:buFont typeface="Wingdings" pitchFamily="2" charset="2"/>
              <a:buChar char="§"/>
            </a:pPr>
            <a:r>
              <a:rPr lang="en-US" sz="2000" dirty="0"/>
              <a:t>Less scope for extra development allocation by the poorer states.</a:t>
            </a:r>
          </a:p>
          <a:p>
            <a:pPr lvl="0">
              <a:buFont typeface="Wingdings" pitchFamily="2" charset="2"/>
              <a:buChar char="§"/>
            </a:pPr>
            <a:r>
              <a:rPr lang="en-US" sz="2000" dirty="0"/>
              <a:t>Many state governments do not accord high priority to health.</a:t>
            </a:r>
          </a:p>
          <a:p>
            <a:pPr lvl="0">
              <a:buFont typeface="Wingdings" pitchFamily="2" charset="2"/>
              <a:buChar char="§"/>
            </a:pPr>
            <a:r>
              <a:rPr lang="en-US" sz="2000" dirty="0">
                <a:solidFill>
                  <a:srgbClr val="FF0000"/>
                </a:solidFill>
              </a:rPr>
              <a:t>Financial protection against medical expenditures is far from universal. Expenditure on social </a:t>
            </a:r>
            <a:r>
              <a:rPr lang="en-US" sz="2000" dirty="0" smtClean="0">
                <a:solidFill>
                  <a:srgbClr val="FF0000"/>
                </a:solidFill>
              </a:rPr>
              <a:t>insurance </a:t>
            </a:r>
            <a:r>
              <a:rPr lang="en-US" sz="2000" dirty="0">
                <a:solidFill>
                  <a:srgbClr val="FF0000"/>
                </a:solidFill>
              </a:rPr>
              <a:t>1.13% of total health spending in 2004-05.</a:t>
            </a:r>
          </a:p>
          <a:p>
            <a:pPr>
              <a:buFont typeface="Wingdings" pitchFamily="2" charset="2"/>
              <a:buChar char="§"/>
            </a:pPr>
            <a:endParaRPr lang="en-US" sz="2000" dirty="0"/>
          </a:p>
        </p:txBody>
      </p:sp>
    </p:spTree>
    <p:extLst>
      <p:ext uri="{BB962C8B-B14F-4D97-AF65-F5344CB8AC3E}">
        <p14:creationId xmlns:p14="http://schemas.microsoft.com/office/powerpoint/2010/main" val="235584064"/>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753577" cy="782617"/>
          </a:xfrm>
        </p:spPr>
        <p:txBody>
          <a:bodyPr>
            <a:normAutofit/>
          </a:bodyPr>
          <a:lstStyle/>
          <a:p>
            <a:pPr algn="l"/>
            <a:r>
              <a:rPr lang="en-US" sz="2800" b="1" dirty="0" smtClean="0"/>
              <a:t>Vision for UHC:</a:t>
            </a:r>
            <a:endParaRPr lang="en-US" sz="2800" b="1" dirty="0"/>
          </a:p>
        </p:txBody>
      </p:sp>
      <p:pic>
        <p:nvPicPr>
          <p:cNvPr id="4" name="Content Placeholder 3"/>
          <p:cNvPicPr>
            <a:picLocks noGrp="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990601" y="1676400"/>
            <a:ext cx="7162800" cy="4343400"/>
          </a:xfrm>
          <a:prstGeom prst="rect">
            <a:avLst/>
          </a:prstGeom>
          <a:noFill/>
          <a:ln>
            <a:noFill/>
          </a:ln>
        </p:spPr>
      </p:pic>
    </p:spTree>
    <p:extLst>
      <p:ext uri="{BB962C8B-B14F-4D97-AF65-F5344CB8AC3E}">
        <p14:creationId xmlns:p14="http://schemas.microsoft.com/office/powerpoint/2010/main" val="2340165212"/>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982177" cy="554018"/>
          </a:xfrm>
        </p:spPr>
        <p:txBody>
          <a:bodyPr>
            <a:noAutofit/>
          </a:bodyPr>
          <a:lstStyle/>
          <a:p>
            <a:pPr algn="l"/>
            <a:r>
              <a:rPr lang="en-US" sz="2400" b="1" dirty="0"/>
              <a:t>T</a:t>
            </a:r>
            <a:r>
              <a:rPr lang="en-US" sz="2400" b="1" dirty="0" smtClean="0"/>
              <a:t>hree </a:t>
            </a:r>
            <a:r>
              <a:rPr lang="en-US" sz="2400" b="1" dirty="0"/>
              <a:t>core objectives need to be tackled:</a:t>
            </a:r>
            <a:r>
              <a:rPr lang="en-US" sz="2400" dirty="0"/>
              <a:t/>
            </a:r>
            <a:br>
              <a:rPr lang="en-US" sz="2400" dirty="0"/>
            </a:br>
            <a:endParaRPr lang="en-US" sz="2400" dirty="0"/>
          </a:p>
        </p:txBody>
      </p:sp>
      <p:sp>
        <p:nvSpPr>
          <p:cNvPr id="3" name="Content Placeholder 2"/>
          <p:cNvSpPr>
            <a:spLocks noGrp="1"/>
          </p:cNvSpPr>
          <p:nvPr>
            <p:ph idx="1"/>
          </p:nvPr>
        </p:nvSpPr>
        <p:spPr>
          <a:xfrm>
            <a:off x="1143000" y="1295400"/>
            <a:ext cx="7086600" cy="4953000"/>
          </a:xfrm>
        </p:spPr>
        <p:txBody>
          <a:bodyPr>
            <a:normAutofit/>
          </a:bodyPr>
          <a:lstStyle/>
          <a:p>
            <a:pPr lvl="0">
              <a:buFont typeface="Wingdings" pitchFamily="2" charset="2"/>
              <a:buChar char="§"/>
            </a:pPr>
            <a:r>
              <a:rPr lang="en-US" sz="2000" dirty="0"/>
              <a:t>Ensure an adequacy of financial resources for the provision of universal access to essential health care.</a:t>
            </a:r>
          </a:p>
          <a:p>
            <a:pPr lvl="0">
              <a:buFont typeface="Wingdings" pitchFamily="2" charset="2"/>
              <a:buChar char="§"/>
            </a:pPr>
            <a:r>
              <a:rPr lang="en-US" sz="2000" dirty="0"/>
              <a:t>Provide financial protection and health security against impoverishment to the entire population of the country; and</a:t>
            </a:r>
          </a:p>
          <a:p>
            <a:pPr lvl="0">
              <a:buFont typeface="Wingdings" pitchFamily="2" charset="2"/>
              <a:buChar char="§"/>
            </a:pPr>
            <a:r>
              <a:rPr lang="en-US" sz="2000" dirty="0"/>
              <a:t>Put in place financing mechanisms that is consistent in the </a:t>
            </a:r>
            <a:r>
              <a:rPr lang="en-US" sz="2000" dirty="0" smtClean="0"/>
              <a:t>long-run.</a:t>
            </a:r>
            <a:endParaRPr lang="en-US" sz="2000" dirty="0"/>
          </a:p>
          <a:p>
            <a:pPr>
              <a:buFont typeface="Wingdings" pitchFamily="2" charset="2"/>
              <a:buChar char="§"/>
            </a:pPr>
            <a:r>
              <a:rPr lang="en-US" b="1" dirty="0" smtClean="0"/>
              <a:t>Basic Principles:</a:t>
            </a:r>
          </a:p>
          <a:p>
            <a:pPr lvl="0">
              <a:buFont typeface="Wingdings" pitchFamily="2" charset="2"/>
              <a:buChar char="§"/>
            </a:pPr>
            <a:r>
              <a:rPr lang="en-US" sz="2000" dirty="0"/>
              <a:t>A predominant role for public financing; </a:t>
            </a:r>
          </a:p>
          <a:p>
            <a:pPr lvl="0">
              <a:buFont typeface="Wingdings" pitchFamily="2" charset="2"/>
              <a:buChar char="§"/>
            </a:pPr>
            <a:r>
              <a:rPr lang="en-US" sz="2000" dirty="0"/>
              <a:t>Related to this, coverage is compulsory (where linked to contribution) or automatic (where based on certain characteristics such as residence or citizenship); and</a:t>
            </a:r>
          </a:p>
          <a:p>
            <a:pPr lvl="0">
              <a:buFont typeface="Wingdings" pitchFamily="2" charset="2"/>
              <a:buChar char="§"/>
            </a:pPr>
            <a:r>
              <a:rPr lang="en-US" sz="2000" dirty="0"/>
              <a:t>Universal entitlement without exclusion.</a:t>
            </a:r>
          </a:p>
          <a:p>
            <a:pPr>
              <a:buFont typeface="Wingdings" pitchFamily="2" charset="2"/>
              <a:buChar char="§"/>
            </a:pPr>
            <a:r>
              <a:rPr lang="en-US" b="1" dirty="0" smtClean="0"/>
              <a:t>Requires</a:t>
            </a:r>
            <a:r>
              <a:rPr lang="en-US" dirty="0" smtClean="0"/>
              <a:t>: </a:t>
            </a:r>
            <a:r>
              <a:rPr lang="en-US" sz="2000" dirty="0" smtClean="0"/>
              <a:t>Compulsion &amp; Subsidization</a:t>
            </a:r>
            <a:endParaRPr lang="en-US" sz="2000" dirty="0"/>
          </a:p>
        </p:txBody>
      </p:sp>
    </p:spTree>
    <p:extLst>
      <p:ext uri="{BB962C8B-B14F-4D97-AF65-F5344CB8AC3E}">
        <p14:creationId xmlns:p14="http://schemas.microsoft.com/office/powerpoint/2010/main" val="1172772557"/>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7058377" cy="706418"/>
          </a:xfrm>
        </p:spPr>
        <p:txBody>
          <a:bodyPr>
            <a:normAutofit/>
          </a:bodyPr>
          <a:lstStyle/>
          <a:p>
            <a:pPr algn="l"/>
            <a:r>
              <a:rPr lang="en-US" sz="3200" b="1" dirty="0" smtClean="0"/>
              <a:t>Key Recommendations:</a:t>
            </a:r>
            <a:endParaRPr lang="en-US" sz="3200" b="1" dirty="0"/>
          </a:p>
        </p:txBody>
      </p:sp>
      <p:sp>
        <p:nvSpPr>
          <p:cNvPr id="3" name="Content Placeholder 2"/>
          <p:cNvSpPr>
            <a:spLocks noGrp="1"/>
          </p:cNvSpPr>
          <p:nvPr>
            <p:ph idx="1"/>
          </p:nvPr>
        </p:nvSpPr>
        <p:spPr>
          <a:xfrm>
            <a:off x="1219200" y="1600200"/>
            <a:ext cx="6629400" cy="4495800"/>
          </a:xfrm>
        </p:spPr>
        <p:txBody>
          <a:bodyPr>
            <a:normAutofit/>
          </a:bodyPr>
          <a:lstStyle/>
          <a:p>
            <a:pPr>
              <a:buFont typeface="Wingdings" pitchFamily="2" charset="2"/>
              <a:buChar char="§"/>
            </a:pPr>
            <a:r>
              <a:rPr lang="en-US" sz="2000" dirty="0" smtClean="0"/>
              <a:t>Government Spending on Health: 2.5% of GDP by 2012 &amp; 3% by 2022.</a:t>
            </a:r>
          </a:p>
          <a:p>
            <a:pPr>
              <a:buFont typeface="Wingdings" pitchFamily="2" charset="2"/>
              <a:buChar char="§"/>
            </a:pPr>
            <a:r>
              <a:rPr lang="en-US" sz="2000" dirty="0"/>
              <a:t>Ensure availability of free essential </a:t>
            </a:r>
            <a:r>
              <a:rPr lang="en-US" sz="2000" dirty="0" smtClean="0"/>
              <a:t>medicines.</a:t>
            </a:r>
          </a:p>
          <a:p>
            <a:pPr>
              <a:buFont typeface="Wingdings" pitchFamily="2" charset="2"/>
              <a:buChar char="§"/>
            </a:pPr>
            <a:r>
              <a:rPr lang="en-US" sz="2000" dirty="0"/>
              <a:t>Use general taxation as the principal source of health care </a:t>
            </a:r>
            <a:r>
              <a:rPr lang="en-US" sz="2000" dirty="0" smtClean="0"/>
              <a:t>financing.</a:t>
            </a:r>
          </a:p>
          <a:p>
            <a:pPr>
              <a:buFont typeface="Wingdings" pitchFamily="2" charset="2"/>
              <a:buChar char="§"/>
            </a:pPr>
            <a:r>
              <a:rPr lang="en-US" sz="2000" dirty="0"/>
              <a:t>Do not levy sector-specific taxes for </a:t>
            </a:r>
            <a:r>
              <a:rPr lang="en-US" sz="2000" dirty="0" smtClean="0"/>
              <a:t>financing</a:t>
            </a:r>
          </a:p>
          <a:p>
            <a:pPr>
              <a:buFont typeface="Wingdings" pitchFamily="2" charset="2"/>
              <a:buChar char="§"/>
            </a:pPr>
            <a:r>
              <a:rPr lang="en-US" sz="2000" dirty="0"/>
              <a:t>Do not levy fees of any kind for use of health care services </a:t>
            </a:r>
            <a:endParaRPr lang="en-US" sz="2000" dirty="0" smtClean="0"/>
          </a:p>
          <a:p>
            <a:pPr>
              <a:buFont typeface="Wingdings" pitchFamily="2" charset="2"/>
              <a:buChar char="§"/>
            </a:pPr>
            <a:r>
              <a:rPr lang="en-US" sz="2000" dirty="0"/>
              <a:t>Introduce specific purpose transfers to equalize the levels of per capita public spending on health across different </a:t>
            </a:r>
            <a:r>
              <a:rPr lang="en-US" sz="2000" dirty="0" smtClean="0"/>
              <a:t>states.</a:t>
            </a:r>
          </a:p>
          <a:p>
            <a:pPr>
              <a:buFont typeface="Wingdings" pitchFamily="2" charset="2"/>
              <a:buChar char="§"/>
            </a:pPr>
            <a:r>
              <a:rPr lang="en-US" sz="2000" dirty="0"/>
              <a:t>Accept flexible and differential norms for allocating finances </a:t>
            </a:r>
            <a:endParaRPr lang="en-US" sz="2000" dirty="0" smtClean="0"/>
          </a:p>
          <a:p>
            <a:pPr>
              <a:buFont typeface="Wingdings" pitchFamily="2" charset="2"/>
              <a:buChar char="§"/>
            </a:pPr>
            <a:r>
              <a:rPr lang="en-US" sz="2000" dirty="0"/>
              <a:t>Expenditures on primary health </a:t>
            </a:r>
            <a:r>
              <a:rPr lang="en-US" sz="2000" dirty="0" smtClean="0"/>
              <a:t>care </a:t>
            </a:r>
            <a:r>
              <a:rPr lang="en-US" sz="2000" dirty="0"/>
              <a:t>account for at least 70% of all health care </a:t>
            </a:r>
            <a:r>
              <a:rPr lang="en-US" sz="2000" dirty="0" smtClean="0"/>
              <a:t>expenditures.</a:t>
            </a:r>
          </a:p>
        </p:txBody>
      </p:sp>
    </p:spTree>
    <p:extLst>
      <p:ext uri="{BB962C8B-B14F-4D97-AF65-F5344CB8AC3E}">
        <p14:creationId xmlns:p14="http://schemas.microsoft.com/office/powerpoint/2010/main" val="100115487"/>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1066800" y="838200"/>
            <a:ext cx="7239000" cy="5257800"/>
          </a:xfrm>
        </p:spPr>
        <p:txBody>
          <a:bodyPr>
            <a:normAutofit/>
          </a:bodyPr>
          <a:lstStyle/>
          <a:p>
            <a:pPr>
              <a:buFont typeface="Wingdings" pitchFamily="2" charset="2"/>
              <a:buChar char="§"/>
            </a:pPr>
            <a:r>
              <a:rPr lang="en-US" sz="2000" dirty="0"/>
              <a:t>Do not use insurance companies or any other independent agents to purchase health care </a:t>
            </a:r>
            <a:r>
              <a:rPr lang="en-US" sz="2000" dirty="0" smtClean="0"/>
              <a:t>services.</a:t>
            </a:r>
          </a:p>
          <a:p>
            <a:r>
              <a:rPr lang="en-US" sz="2000" b="1" dirty="0"/>
              <a:t>Three Provisions can be considered:</a:t>
            </a:r>
            <a:endParaRPr lang="en-US" sz="2000" dirty="0"/>
          </a:p>
          <a:p>
            <a:pPr lvl="1"/>
            <a:r>
              <a:rPr lang="en-US" sz="2000" dirty="0"/>
              <a:t>Direct provision</a:t>
            </a:r>
          </a:p>
          <a:p>
            <a:pPr lvl="1"/>
            <a:r>
              <a:rPr lang="en-US" sz="2000" dirty="0"/>
              <a:t>Direct provision plus contracted-in services</a:t>
            </a:r>
          </a:p>
          <a:p>
            <a:pPr lvl="1"/>
            <a:r>
              <a:rPr lang="en-US" sz="2000" dirty="0"/>
              <a:t>Purchase by an independent agency</a:t>
            </a:r>
            <a:r>
              <a:rPr lang="en-US" sz="2000" dirty="0" smtClean="0"/>
              <a:t>.</a:t>
            </a:r>
          </a:p>
          <a:p>
            <a:pPr>
              <a:buFont typeface="Wingdings" pitchFamily="2" charset="2"/>
              <a:buChar char="§"/>
            </a:pPr>
            <a:r>
              <a:rPr lang="en-US" sz="2000" dirty="0" smtClean="0"/>
              <a:t>Purchases </a:t>
            </a:r>
            <a:r>
              <a:rPr lang="en-US" sz="2000" dirty="0"/>
              <a:t>of all health care services under the UHC system directly by the Central and state </a:t>
            </a:r>
            <a:r>
              <a:rPr lang="en-US" sz="2000" dirty="0" smtClean="0"/>
              <a:t>governments. </a:t>
            </a:r>
          </a:p>
          <a:p>
            <a:pPr>
              <a:buFont typeface="Wingdings" pitchFamily="2" charset="2"/>
              <a:buChar char="§"/>
            </a:pPr>
            <a:r>
              <a:rPr lang="en-US" sz="2000" dirty="0"/>
              <a:t>All government funded insurance schemes should, over time, be integrated with the UHC </a:t>
            </a:r>
            <a:r>
              <a:rPr lang="en-US" sz="2000" dirty="0" smtClean="0"/>
              <a:t>system. </a:t>
            </a:r>
            <a:r>
              <a:rPr lang="en-US" sz="2000" dirty="0"/>
              <a:t>National Health Entitlement Cards</a:t>
            </a:r>
            <a:r>
              <a:rPr lang="en-US" sz="2000" dirty="0" smtClean="0"/>
              <a:t>. RSBY transferred to MOHFW and Used as technical base.</a:t>
            </a:r>
          </a:p>
          <a:p>
            <a:pPr>
              <a:buFont typeface="Wingdings" pitchFamily="2" charset="2"/>
              <a:buChar char="§"/>
            </a:pPr>
            <a:r>
              <a:rPr lang="en-US" sz="2000" dirty="0"/>
              <a:t>Finally, two determinants for the Success of UHC system:</a:t>
            </a:r>
          </a:p>
          <a:p>
            <a:pPr lvl="1">
              <a:buFont typeface="Wingdings" pitchFamily="2" charset="2"/>
              <a:buChar char="§"/>
            </a:pPr>
            <a:r>
              <a:rPr lang="en-US" sz="1800" dirty="0"/>
              <a:t>Clear Cut guideline for contracting in and service provision.</a:t>
            </a:r>
          </a:p>
          <a:p>
            <a:pPr lvl="1">
              <a:buFont typeface="Wingdings" pitchFamily="2" charset="2"/>
              <a:buChar char="§"/>
            </a:pPr>
            <a:r>
              <a:rPr lang="en-US" sz="1800" dirty="0"/>
              <a:t>A common IT enabled information, gathering, networking and monitoring system.</a:t>
            </a:r>
          </a:p>
          <a:p>
            <a:pPr lvl="1">
              <a:buFont typeface="Wingdings" pitchFamily="2" charset="2"/>
              <a:buChar char="§"/>
            </a:pPr>
            <a:endParaRPr lang="en-US" sz="1800" dirty="0" smtClean="0"/>
          </a:p>
          <a:p>
            <a:pPr>
              <a:buFont typeface="Wingdings" pitchFamily="2" charset="2"/>
              <a:buChar char="§"/>
            </a:pPr>
            <a:endParaRPr lang="en-US" sz="2000" dirty="0"/>
          </a:p>
        </p:txBody>
      </p:sp>
    </p:spTree>
    <p:extLst>
      <p:ext uri="{BB962C8B-B14F-4D97-AF65-F5344CB8AC3E}">
        <p14:creationId xmlns:p14="http://schemas.microsoft.com/office/powerpoint/2010/main" val="2783655214"/>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7058377" cy="477818"/>
          </a:xfrm>
        </p:spPr>
        <p:txBody>
          <a:bodyPr>
            <a:normAutofit fontScale="90000"/>
          </a:bodyPr>
          <a:lstStyle/>
          <a:p>
            <a:pPr algn="l"/>
            <a:r>
              <a:rPr lang="en-US" sz="2400" b="1" dirty="0" smtClean="0"/>
              <a:t>Health </a:t>
            </a:r>
            <a:r>
              <a:rPr lang="en-US" sz="2400" b="1" dirty="0"/>
              <a:t>Insurance Schemes being implemented by GOI and </a:t>
            </a:r>
            <a:r>
              <a:rPr lang="en-US" sz="2400" b="1" dirty="0" smtClean="0"/>
              <a:t>States Govt.</a:t>
            </a:r>
            <a:r>
              <a:rPr lang="en-US" sz="2400" dirty="0"/>
              <a:t/>
            </a:r>
            <a:br>
              <a:rPr lang="en-US" sz="2400" dirty="0"/>
            </a:br>
            <a:endParaRPr lang="en-US" sz="2400" dirty="0"/>
          </a:p>
        </p:txBody>
      </p:sp>
      <p:graphicFrame>
        <p:nvGraphicFramePr>
          <p:cNvPr id="6" name="Content Placeholder 5"/>
          <p:cNvGraphicFramePr>
            <a:graphicFrameLocks noGrp="1"/>
          </p:cNvGraphicFramePr>
          <p:nvPr>
            <p:ph idx="1"/>
            <p:extLst>
              <p:ext uri="{D42A27DB-BD31-4B8C-83A1-F6EECF244321}">
                <p14:modId xmlns:p14="http://schemas.microsoft.com/office/powerpoint/2010/main" val="2851082358"/>
              </p:ext>
            </p:extLst>
          </p:nvPr>
        </p:nvGraphicFramePr>
        <p:xfrm>
          <a:off x="838201" y="1524001"/>
          <a:ext cx="7543798" cy="4495799"/>
        </p:xfrm>
        <a:graphic>
          <a:graphicData uri="http://schemas.openxmlformats.org/drawingml/2006/table">
            <a:tbl>
              <a:tblPr firstRow="1" bandRow="1">
                <a:tableStyleId>{5C22544A-7EE6-4342-B048-85BDC9FD1C3A}</a:tableStyleId>
              </a:tblPr>
              <a:tblGrid>
                <a:gridCol w="1926077"/>
                <a:gridCol w="3103122"/>
                <a:gridCol w="2514599"/>
              </a:tblGrid>
              <a:tr h="482119">
                <a:tc>
                  <a:txBody>
                    <a:bodyPr/>
                    <a:lstStyle/>
                    <a:p>
                      <a:r>
                        <a:rPr lang="en-US" b="1" dirty="0" smtClean="0">
                          <a:solidFill>
                            <a:schemeClr val="tx1"/>
                          </a:solidFill>
                        </a:rPr>
                        <a:t>Scheme</a:t>
                      </a:r>
                      <a:endParaRPr lang="en-US" b="1" dirty="0">
                        <a:solidFill>
                          <a:schemeClr val="tx1"/>
                        </a:solidFill>
                      </a:endParaRPr>
                    </a:p>
                  </a:txBody>
                  <a:tcPr/>
                </a:tc>
                <a:tc>
                  <a:txBody>
                    <a:bodyPr/>
                    <a:lstStyle/>
                    <a:p>
                      <a:r>
                        <a:rPr lang="en-US" b="1" dirty="0" smtClean="0">
                          <a:solidFill>
                            <a:schemeClr val="tx1"/>
                          </a:solidFill>
                        </a:rPr>
                        <a:t>Coverage</a:t>
                      </a:r>
                      <a:endParaRPr lang="en-US" b="1" dirty="0">
                        <a:solidFill>
                          <a:schemeClr val="tx1"/>
                        </a:solidFill>
                      </a:endParaRPr>
                    </a:p>
                  </a:txBody>
                  <a:tcPr/>
                </a:tc>
                <a:tc>
                  <a:txBody>
                    <a:bodyPr/>
                    <a:lstStyle/>
                    <a:p>
                      <a:r>
                        <a:rPr lang="en-US" b="1" dirty="0" smtClean="0">
                          <a:solidFill>
                            <a:schemeClr val="tx1"/>
                          </a:solidFill>
                        </a:rPr>
                        <a:t>Features</a:t>
                      </a:r>
                      <a:endParaRPr lang="en-US" b="1" dirty="0">
                        <a:solidFill>
                          <a:schemeClr val="tx1"/>
                        </a:solidFill>
                      </a:endParaRPr>
                    </a:p>
                  </a:txBody>
                  <a:tcPr/>
                </a:tc>
              </a:tr>
              <a:tr h="4013680">
                <a:tc>
                  <a:txBody>
                    <a:bodyPr/>
                    <a:lstStyle/>
                    <a:p>
                      <a:r>
                        <a:rPr lang="en-US" sz="1800" b="0" i="0" u="none" strike="noStrike" kern="1200" baseline="0" dirty="0" smtClean="0">
                          <a:solidFill>
                            <a:schemeClr val="dk1"/>
                          </a:solidFill>
                          <a:latin typeface="+mn-lt"/>
                          <a:ea typeface="+mn-ea"/>
                          <a:cs typeface="+mn-cs"/>
                        </a:rPr>
                        <a:t>Universal Health Insurance</a:t>
                      </a:r>
                    </a:p>
                    <a:p>
                      <a:r>
                        <a:rPr lang="en-US" sz="1800" b="0" i="0" u="none" strike="noStrike" kern="1200" baseline="0" dirty="0" smtClean="0">
                          <a:solidFill>
                            <a:schemeClr val="dk1"/>
                          </a:solidFill>
                          <a:latin typeface="+mn-lt"/>
                          <a:ea typeface="+mn-ea"/>
                          <a:cs typeface="+mn-cs"/>
                        </a:rPr>
                        <a:t>Scheme (launched in 2003)</a:t>
                      </a:r>
                      <a:endParaRPr lang="en-US" dirty="0"/>
                    </a:p>
                  </a:txBody>
                  <a:tcPr/>
                </a:tc>
                <a:tc>
                  <a:txBody>
                    <a:bodyPr/>
                    <a:lstStyle/>
                    <a:p>
                      <a:r>
                        <a:rPr lang="en-US" sz="1800" b="0" i="0" u="none" strike="noStrike" kern="1200" baseline="0" dirty="0" smtClean="0">
                          <a:solidFill>
                            <a:schemeClr val="dk1"/>
                          </a:solidFill>
                          <a:latin typeface="+mn-lt"/>
                          <a:ea typeface="+mn-ea"/>
                          <a:cs typeface="+mn-cs"/>
                        </a:rPr>
                        <a:t>Mostly benefits(≤INR30 000) for admission to hospital for a family on a floater basis, including compensation (INR25 000) for death of earning head of the family;</a:t>
                      </a:r>
                    </a:p>
                    <a:p>
                      <a:r>
                        <a:rPr lang="en-US" sz="1800" b="0" i="0" u="none" strike="noStrike" kern="1200" baseline="0" dirty="0" smtClean="0">
                          <a:solidFill>
                            <a:schemeClr val="dk1"/>
                          </a:solidFill>
                          <a:latin typeface="+mn-lt"/>
                          <a:ea typeface="+mn-ea"/>
                          <a:cs typeface="+mn-cs"/>
                        </a:rPr>
                        <a:t>compensation at the rate of INR50 per day for a maximum of 15 days to the earning head or spouse of the family; one maternity benefit with 1 year waiting period with INR2500 for normal and</a:t>
                      </a:r>
                    </a:p>
                    <a:p>
                      <a:r>
                        <a:rPr lang="en-US" sz="1800" b="0" i="0" u="none" strike="noStrike" kern="1200" baseline="0" dirty="0" smtClean="0">
                          <a:solidFill>
                            <a:schemeClr val="dk1"/>
                          </a:solidFill>
                          <a:latin typeface="+mn-lt"/>
                          <a:ea typeface="+mn-ea"/>
                          <a:cs typeface="+mn-cs"/>
                        </a:rPr>
                        <a:t>INR5000 for caesarean sections</a:t>
                      </a:r>
                      <a:endParaRPr lang="en-US" dirty="0"/>
                    </a:p>
                  </a:txBody>
                  <a:tcPr/>
                </a:tc>
                <a:tc>
                  <a:txBody>
                    <a:bodyPr/>
                    <a:lstStyle/>
                    <a:p>
                      <a:r>
                        <a:rPr lang="en-US" sz="1800" b="0" i="0" u="none" strike="noStrike" kern="1200" baseline="0" dirty="0" smtClean="0">
                          <a:solidFill>
                            <a:schemeClr val="dk1"/>
                          </a:solidFill>
                          <a:latin typeface="+mn-lt"/>
                          <a:ea typeface="+mn-ea"/>
                          <a:cs typeface="+mn-cs"/>
                        </a:rPr>
                        <a:t>Only for families below the poverty line and </a:t>
                      </a:r>
                    </a:p>
                    <a:p>
                      <a:r>
                        <a:rPr lang="en-US" sz="1800" b="0" i="0" u="none" strike="noStrike" kern="1200" baseline="0" dirty="0" smtClean="0">
                          <a:solidFill>
                            <a:schemeClr val="dk1"/>
                          </a:solidFill>
                          <a:latin typeface="+mn-lt"/>
                          <a:ea typeface="+mn-ea"/>
                          <a:cs typeface="+mn-cs"/>
                        </a:rPr>
                        <a:t>for individuals younger than 70 years;</a:t>
                      </a:r>
                    </a:p>
                    <a:p>
                      <a:r>
                        <a:rPr lang="en-US" sz="1800" b="0" i="0" u="none" strike="noStrike" kern="1200" baseline="0" dirty="0" smtClean="0">
                          <a:solidFill>
                            <a:schemeClr val="dk1"/>
                          </a:solidFill>
                          <a:latin typeface="+mn-lt"/>
                          <a:ea typeface="+mn-ea"/>
                          <a:cs typeface="+mn-cs"/>
                        </a:rPr>
                        <a:t>Yearly rate of INR300 for an individual; INR450 for a family</a:t>
                      </a:r>
                    </a:p>
                    <a:p>
                      <a:r>
                        <a:rPr lang="en-US" sz="1800" b="0" i="0" u="none" strike="noStrike" kern="1200" baseline="0" dirty="0" smtClean="0">
                          <a:solidFill>
                            <a:schemeClr val="dk1"/>
                          </a:solidFill>
                          <a:latin typeface="+mn-lt"/>
                          <a:ea typeface="+mn-ea"/>
                          <a:cs typeface="+mn-cs"/>
                        </a:rPr>
                        <a:t>of five; INR600 for a family of seven members with a government subsidy of</a:t>
                      </a:r>
                    </a:p>
                    <a:p>
                      <a:r>
                        <a:rPr lang="en-US" sz="1800" b="0" i="0" u="none" strike="noStrike" kern="1200" baseline="0" dirty="0" smtClean="0">
                          <a:solidFill>
                            <a:schemeClr val="dk1"/>
                          </a:solidFill>
                          <a:latin typeface="+mn-lt"/>
                          <a:ea typeface="+mn-ea"/>
                          <a:cs typeface="+mn-cs"/>
                        </a:rPr>
                        <a:t>INR200, INR300, and INR400, respectively</a:t>
                      </a:r>
                      <a:endParaRPr lang="en-US" dirty="0"/>
                    </a:p>
                  </a:txBody>
                  <a:tcPr/>
                </a:tc>
              </a:tr>
            </a:tbl>
          </a:graphicData>
        </a:graphic>
      </p:graphicFrame>
    </p:spTree>
    <p:extLst>
      <p:ext uri="{BB962C8B-B14F-4D97-AF65-F5344CB8AC3E}">
        <p14:creationId xmlns:p14="http://schemas.microsoft.com/office/powerpoint/2010/main" val="2026066845"/>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3100586412"/>
              </p:ext>
            </p:extLst>
          </p:nvPr>
        </p:nvGraphicFramePr>
        <p:xfrm>
          <a:off x="914400" y="838200"/>
          <a:ext cx="7467600" cy="5257800"/>
        </p:xfrm>
        <a:graphic>
          <a:graphicData uri="http://schemas.openxmlformats.org/drawingml/2006/table">
            <a:tbl>
              <a:tblPr firstRow="1" bandRow="1">
                <a:tableStyleId>{5C22544A-7EE6-4342-B048-85BDC9FD1C3A}</a:tableStyleId>
              </a:tblPr>
              <a:tblGrid>
                <a:gridCol w="2051538"/>
                <a:gridCol w="3036277"/>
                <a:gridCol w="2379785"/>
              </a:tblGrid>
              <a:tr h="3470835">
                <a:tc>
                  <a:txBody>
                    <a:bodyPr/>
                    <a:lstStyle/>
                    <a:p>
                      <a:r>
                        <a:rPr lang="en-US" sz="1400" b="1" i="0" u="none" strike="noStrike" kern="1200" baseline="0" dirty="0" err="1" smtClean="0">
                          <a:solidFill>
                            <a:schemeClr val="tx1"/>
                          </a:solidFill>
                          <a:latin typeface="+mn-lt"/>
                          <a:ea typeface="+mn-ea"/>
                          <a:cs typeface="+mn-cs"/>
                        </a:rPr>
                        <a:t>Rashtriya</a:t>
                      </a:r>
                      <a:r>
                        <a:rPr lang="en-US" sz="1400" b="1" i="0" u="none" strike="noStrike" kern="1200" baseline="0" dirty="0" smtClean="0">
                          <a:solidFill>
                            <a:schemeClr val="tx1"/>
                          </a:solidFill>
                          <a:latin typeface="+mn-lt"/>
                          <a:ea typeface="+mn-ea"/>
                          <a:cs typeface="+mn-cs"/>
                        </a:rPr>
                        <a:t> </a:t>
                      </a:r>
                      <a:r>
                        <a:rPr lang="en-US" sz="1400" b="1" i="0" u="none" strike="noStrike" kern="1200" baseline="0" dirty="0" err="1" smtClean="0">
                          <a:solidFill>
                            <a:schemeClr val="tx1"/>
                          </a:solidFill>
                          <a:latin typeface="+mn-lt"/>
                          <a:ea typeface="+mn-ea"/>
                          <a:cs typeface="+mn-cs"/>
                        </a:rPr>
                        <a:t>Swasthya</a:t>
                      </a:r>
                      <a:r>
                        <a:rPr lang="en-US" sz="1400" b="1" i="0" u="none" strike="noStrike" kern="1200" baseline="0" dirty="0" smtClean="0">
                          <a:solidFill>
                            <a:schemeClr val="tx1"/>
                          </a:solidFill>
                          <a:latin typeface="+mn-lt"/>
                          <a:ea typeface="+mn-ea"/>
                          <a:cs typeface="+mn-cs"/>
                        </a:rPr>
                        <a:t> </a:t>
                      </a:r>
                      <a:r>
                        <a:rPr lang="en-US" sz="1400" b="1" i="0" u="none" strike="noStrike" kern="1200" baseline="0" dirty="0" err="1" smtClean="0">
                          <a:solidFill>
                            <a:schemeClr val="tx1"/>
                          </a:solidFill>
                          <a:latin typeface="+mn-lt"/>
                          <a:ea typeface="+mn-ea"/>
                          <a:cs typeface="+mn-cs"/>
                        </a:rPr>
                        <a:t>Bima</a:t>
                      </a:r>
                      <a:r>
                        <a:rPr lang="en-US" sz="1400" b="1" i="0" u="none" strike="noStrike" kern="1200" baseline="0" dirty="0" smtClean="0">
                          <a:solidFill>
                            <a:schemeClr val="tx1"/>
                          </a:solidFill>
                          <a:latin typeface="+mn-lt"/>
                          <a:ea typeface="+mn-ea"/>
                          <a:cs typeface="+mn-cs"/>
                        </a:rPr>
                        <a:t> </a:t>
                      </a:r>
                      <a:r>
                        <a:rPr lang="en-US" sz="1400" b="1" i="0" u="none" strike="noStrike" kern="1200" baseline="0" dirty="0" err="1" smtClean="0">
                          <a:solidFill>
                            <a:schemeClr val="tx1"/>
                          </a:solidFill>
                          <a:latin typeface="+mn-lt"/>
                          <a:ea typeface="+mn-ea"/>
                          <a:cs typeface="+mn-cs"/>
                        </a:rPr>
                        <a:t>Yojna</a:t>
                      </a:r>
                      <a:endParaRPr lang="en-US" sz="1400" b="1" i="0" u="none" strike="noStrike" kern="1200" baseline="0" dirty="0" smtClean="0">
                        <a:solidFill>
                          <a:schemeClr val="tx1"/>
                        </a:solidFill>
                        <a:latin typeface="+mn-lt"/>
                        <a:ea typeface="+mn-ea"/>
                        <a:cs typeface="+mn-cs"/>
                      </a:endParaRPr>
                    </a:p>
                    <a:p>
                      <a:r>
                        <a:rPr lang="en-US" sz="1400" b="1" i="0" u="none" strike="noStrike" kern="1200" baseline="0" dirty="0" smtClean="0">
                          <a:solidFill>
                            <a:schemeClr val="tx1"/>
                          </a:solidFill>
                          <a:latin typeface="+mn-lt"/>
                          <a:ea typeface="+mn-ea"/>
                          <a:cs typeface="+mn-cs"/>
                        </a:rPr>
                        <a:t>(launched in 2008)</a:t>
                      </a:r>
                      <a:endParaRPr lang="en-US" sz="1400" b="1" dirty="0">
                        <a:solidFill>
                          <a:schemeClr val="tx1"/>
                        </a:solidFill>
                      </a:endParaRPr>
                    </a:p>
                  </a:txBody>
                  <a:tcPr>
                    <a:solidFill>
                      <a:schemeClr val="accent2">
                        <a:lumMod val="20000"/>
                        <a:lumOff val="80000"/>
                      </a:schemeClr>
                    </a:solidFill>
                  </a:tcPr>
                </a:tc>
                <a:tc>
                  <a:txBody>
                    <a:bodyPr/>
                    <a:lstStyle/>
                    <a:p>
                      <a:r>
                        <a:rPr lang="en-US" sz="1400" b="1" i="0" u="none" strike="noStrike" kern="1200" baseline="0" dirty="0" smtClean="0">
                          <a:solidFill>
                            <a:schemeClr val="tx1"/>
                          </a:solidFill>
                          <a:latin typeface="+mn-lt"/>
                          <a:ea typeface="+mn-ea"/>
                          <a:cs typeface="+mn-cs"/>
                        </a:rPr>
                        <a:t>Cashless coverage of all health services</a:t>
                      </a:r>
                    </a:p>
                    <a:p>
                      <a:r>
                        <a:rPr lang="en-US" sz="1400" b="1" i="0" u="none" strike="noStrike" kern="1200" baseline="0" dirty="0" smtClean="0">
                          <a:solidFill>
                            <a:schemeClr val="tx1"/>
                          </a:solidFill>
                          <a:latin typeface="+mn-lt"/>
                          <a:ea typeface="+mn-ea"/>
                          <a:cs typeface="+mn-cs"/>
                        </a:rPr>
                        <a:t>Smart-card-based system; </a:t>
                      </a:r>
                    </a:p>
                    <a:p>
                      <a:r>
                        <a:rPr lang="en-US" sz="1400" b="1" i="0" u="none" strike="noStrike" kern="1200" baseline="0" dirty="0" smtClean="0">
                          <a:solidFill>
                            <a:schemeClr val="tx1"/>
                          </a:solidFill>
                          <a:latin typeface="+mn-lt"/>
                          <a:ea typeface="+mn-ea"/>
                          <a:cs typeface="+mn-cs"/>
                        </a:rPr>
                        <a:t>Only hospital admission and day-care diseases; </a:t>
                      </a:r>
                    </a:p>
                    <a:p>
                      <a:r>
                        <a:rPr lang="en-US" sz="1400" b="1" i="0" u="none" strike="noStrike" kern="1200" baseline="0" dirty="0" smtClean="0">
                          <a:solidFill>
                            <a:schemeClr val="tx1"/>
                          </a:solidFill>
                          <a:latin typeface="+mn-lt"/>
                          <a:ea typeface="+mn-ea"/>
                          <a:cs typeface="+mn-cs"/>
                        </a:rPr>
                        <a:t>total of INR30 000 insured per family below poverty line per year.</a:t>
                      </a:r>
                    </a:p>
                    <a:p>
                      <a:r>
                        <a:rPr lang="en-US" sz="1400" b="1" i="0" u="none" strike="noStrike" kern="1200" baseline="0" dirty="0" smtClean="0">
                          <a:solidFill>
                            <a:schemeClr val="tx1"/>
                          </a:solidFill>
                          <a:latin typeface="+mn-lt"/>
                          <a:ea typeface="+mn-ea"/>
                          <a:cs typeface="+mn-cs"/>
                        </a:rPr>
                        <a:t>Pre-existing illnesses also covered;</a:t>
                      </a:r>
                    </a:p>
                    <a:p>
                      <a:r>
                        <a:rPr lang="en-US" sz="1400" b="1" i="0" u="none" strike="noStrike" kern="1200" baseline="0" dirty="0" smtClean="0">
                          <a:solidFill>
                            <a:schemeClr val="tx1"/>
                          </a:solidFill>
                          <a:latin typeface="+mn-lt"/>
                          <a:ea typeface="+mn-ea"/>
                          <a:cs typeface="+mn-cs"/>
                        </a:rPr>
                        <a:t>Reasonable expenses for before and after hospital admission for 1 day before and 5 days after;</a:t>
                      </a:r>
                    </a:p>
                    <a:p>
                      <a:r>
                        <a:rPr lang="en-US" sz="1400" b="1" i="0" u="none" strike="noStrike" kern="1200" baseline="0" dirty="0" smtClean="0">
                          <a:solidFill>
                            <a:schemeClr val="tx1"/>
                          </a:solidFill>
                          <a:latin typeface="+mn-lt"/>
                          <a:ea typeface="+mn-ea"/>
                          <a:cs typeface="+mn-cs"/>
                        </a:rPr>
                        <a:t>Transport allowance (actual with limit of INR100 per visit) subject to a yearly limit of INR1000</a:t>
                      </a:r>
                      <a:endParaRPr lang="en-US" sz="1400" b="1" dirty="0">
                        <a:solidFill>
                          <a:schemeClr val="tx1"/>
                        </a:solidFill>
                      </a:endParaRPr>
                    </a:p>
                  </a:txBody>
                  <a:tcPr>
                    <a:solidFill>
                      <a:schemeClr val="accent2">
                        <a:lumMod val="20000"/>
                        <a:lumOff val="80000"/>
                      </a:schemeClr>
                    </a:solidFill>
                  </a:tcPr>
                </a:tc>
                <a:tc>
                  <a:txBody>
                    <a:bodyPr/>
                    <a:lstStyle/>
                    <a:p>
                      <a:r>
                        <a:rPr lang="en-US" sz="1400" b="1" i="0" u="none" strike="noStrike" kern="1200" baseline="0" dirty="0" smtClean="0">
                          <a:solidFill>
                            <a:schemeClr val="tx1"/>
                          </a:solidFill>
                          <a:latin typeface="+mn-lt"/>
                          <a:ea typeface="+mn-ea"/>
                          <a:cs typeface="+mn-cs"/>
                        </a:rPr>
                        <a:t>Only BPL Family</a:t>
                      </a:r>
                    </a:p>
                    <a:p>
                      <a:r>
                        <a:rPr lang="en-US" sz="1400" b="1" i="0" u="none" strike="noStrike" kern="1200" baseline="0" dirty="0" smtClean="0">
                          <a:solidFill>
                            <a:schemeClr val="tx1"/>
                          </a:solidFill>
                          <a:latin typeface="+mn-lt"/>
                          <a:ea typeface="+mn-ea"/>
                          <a:cs typeface="+mn-cs"/>
                        </a:rPr>
                        <a:t>Up to five members for 1 year; </a:t>
                      </a:r>
                    </a:p>
                    <a:p>
                      <a:r>
                        <a:rPr lang="en-US" sz="1400" b="1" i="0" u="none" strike="noStrike" kern="1200" baseline="0" dirty="0" smtClean="0">
                          <a:solidFill>
                            <a:schemeClr val="tx1"/>
                          </a:solidFill>
                          <a:latin typeface="+mn-lt"/>
                          <a:ea typeface="+mn-ea"/>
                          <a:cs typeface="+mn-cs"/>
                        </a:rPr>
                        <a:t>renewal yearly; registration fee for a family is INR30; </a:t>
                      </a:r>
                    </a:p>
                    <a:p>
                      <a:r>
                        <a:rPr lang="en-US" sz="1400" b="1" i="0" u="none" strike="noStrike" kern="1200" baseline="0" dirty="0" smtClean="0">
                          <a:solidFill>
                            <a:schemeClr val="tx1"/>
                          </a:solidFill>
                          <a:latin typeface="+mn-lt"/>
                          <a:ea typeface="+mn-ea"/>
                          <a:cs typeface="+mn-cs"/>
                        </a:rPr>
                        <a:t>Central government</a:t>
                      </a:r>
                    </a:p>
                    <a:p>
                      <a:r>
                        <a:rPr lang="en-US" sz="1400" b="1" i="0" u="none" strike="noStrike" kern="1200" baseline="0" dirty="0" smtClean="0">
                          <a:solidFill>
                            <a:schemeClr val="tx1"/>
                          </a:solidFill>
                          <a:latin typeface="+mn-lt"/>
                          <a:ea typeface="+mn-ea"/>
                          <a:cs typeface="+mn-cs"/>
                        </a:rPr>
                        <a:t>contribution 75%  &amp; state</a:t>
                      </a:r>
                    </a:p>
                    <a:p>
                      <a:r>
                        <a:rPr lang="en-US" sz="1400" b="1" i="0" u="none" strike="noStrike" kern="1200" baseline="0" dirty="0" smtClean="0">
                          <a:solidFill>
                            <a:schemeClr val="tx1"/>
                          </a:solidFill>
                          <a:latin typeface="+mn-lt"/>
                          <a:ea typeface="+mn-ea"/>
                          <a:cs typeface="+mn-cs"/>
                        </a:rPr>
                        <a:t>government  25% of the premium</a:t>
                      </a:r>
                      <a:endParaRPr lang="en-US" sz="1100" b="1" dirty="0">
                        <a:solidFill>
                          <a:schemeClr val="tx1"/>
                        </a:solidFill>
                      </a:endParaRPr>
                    </a:p>
                  </a:txBody>
                  <a:tcPr>
                    <a:solidFill>
                      <a:schemeClr val="accent2">
                        <a:lumMod val="20000"/>
                        <a:lumOff val="80000"/>
                      </a:schemeClr>
                    </a:solidFill>
                  </a:tcPr>
                </a:tc>
              </a:tr>
              <a:tr h="1786965">
                <a:tc>
                  <a:txBody>
                    <a:bodyPr/>
                    <a:lstStyle/>
                    <a:p>
                      <a:r>
                        <a:rPr lang="en-US" sz="1600" b="1" i="0" u="none" strike="noStrike" kern="1200" baseline="0" dirty="0" smtClean="0">
                          <a:solidFill>
                            <a:schemeClr val="tx1"/>
                          </a:solidFill>
                          <a:latin typeface="+mn-lt"/>
                          <a:ea typeface="+mn-ea"/>
                          <a:cs typeface="+mn-cs"/>
                        </a:rPr>
                        <a:t>Yeshasvini Scheme in Karnataka</a:t>
                      </a:r>
                    </a:p>
                    <a:p>
                      <a:r>
                        <a:rPr lang="en-US" sz="1600" b="1" i="0" u="none" strike="noStrike" kern="1200" baseline="0" dirty="0" smtClean="0">
                          <a:solidFill>
                            <a:schemeClr val="tx1"/>
                          </a:solidFill>
                          <a:latin typeface="+mn-lt"/>
                          <a:ea typeface="+mn-ea"/>
                          <a:cs typeface="+mn-cs"/>
                        </a:rPr>
                        <a:t>(launched in 2003)</a:t>
                      </a:r>
                      <a:endParaRPr lang="en-US" sz="1200" b="1" dirty="0">
                        <a:solidFill>
                          <a:schemeClr val="tx1"/>
                        </a:solidFill>
                      </a:endParaRPr>
                    </a:p>
                  </a:txBody>
                  <a:tcPr/>
                </a:tc>
                <a:tc>
                  <a:txBody>
                    <a:bodyPr/>
                    <a:lstStyle/>
                    <a:p>
                      <a:r>
                        <a:rPr lang="en-US" sz="1400" b="1" i="0" u="none" strike="noStrike" kern="1200" baseline="0" dirty="0" smtClean="0">
                          <a:solidFill>
                            <a:schemeClr val="dk1"/>
                          </a:solidFill>
                          <a:latin typeface="+mn-lt"/>
                          <a:ea typeface="+mn-ea"/>
                          <a:cs typeface="+mn-cs"/>
                        </a:rPr>
                        <a:t>Covers risk of INR100 000 for one surgery and INR200 000 for several surgeries in a year with a Premium of INR120; </a:t>
                      </a:r>
                    </a:p>
                    <a:p>
                      <a:r>
                        <a:rPr lang="en-US" sz="1400" b="1" i="0" u="none" strike="noStrike" kern="1200" baseline="0" dirty="0" smtClean="0">
                          <a:solidFill>
                            <a:schemeClr val="dk1"/>
                          </a:solidFill>
                          <a:latin typeface="+mn-lt"/>
                          <a:ea typeface="+mn-ea"/>
                          <a:cs typeface="+mn-cs"/>
                        </a:rPr>
                        <a:t>Pre-existing diseases are</a:t>
                      </a:r>
                    </a:p>
                    <a:p>
                      <a:r>
                        <a:rPr lang="en-US" sz="1400" b="1" i="0" u="none" strike="noStrike" kern="1200" baseline="0" dirty="0" smtClean="0">
                          <a:solidFill>
                            <a:schemeClr val="dk1"/>
                          </a:solidFill>
                          <a:latin typeface="+mn-lt"/>
                          <a:ea typeface="+mn-ea"/>
                          <a:cs typeface="+mn-cs"/>
                        </a:rPr>
                        <a:t>covered; </a:t>
                      </a:r>
                    </a:p>
                    <a:p>
                      <a:r>
                        <a:rPr lang="en-US" sz="1400" b="1" i="0" u="none" strike="noStrike" kern="1200" baseline="0" dirty="0" smtClean="0">
                          <a:solidFill>
                            <a:schemeClr val="dk1"/>
                          </a:solidFill>
                          <a:latin typeface="+mn-lt"/>
                          <a:ea typeface="+mn-ea"/>
                          <a:cs typeface="+mn-cs"/>
                        </a:rPr>
                        <a:t>Cashless surgery at fixed tariff</a:t>
                      </a:r>
                      <a:endParaRPr lang="en-US" sz="1100" b="1" dirty="0">
                        <a:solidFill>
                          <a:schemeClr val="tx1"/>
                        </a:solidFill>
                      </a:endParaRPr>
                    </a:p>
                  </a:txBody>
                  <a:tcPr/>
                </a:tc>
                <a:tc>
                  <a:txBody>
                    <a:bodyPr/>
                    <a:lstStyle/>
                    <a:p>
                      <a:r>
                        <a:rPr lang="en-US" sz="1400" b="1" i="0" u="none" strike="noStrike" kern="1200" baseline="0" dirty="0" smtClean="0">
                          <a:solidFill>
                            <a:schemeClr val="dk1"/>
                          </a:solidFill>
                          <a:latin typeface="+mn-lt"/>
                          <a:ea typeface="+mn-ea"/>
                          <a:cs typeface="+mn-cs"/>
                        </a:rPr>
                        <a:t>Member of Registered Rural Cooperative Society of Karnataka for a</a:t>
                      </a:r>
                    </a:p>
                    <a:p>
                      <a:r>
                        <a:rPr lang="en-US" sz="1400" b="1" i="0" u="none" strike="noStrike" kern="1200" baseline="0" dirty="0" smtClean="0">
                          <a:solidFill>
                            <a:schemeClr val="dk1"/>
                          </a:solidFill>
                          <a:latin typeface="+mn-lt"/>
                          <a:ea typeface="+mn-ea"/>
                          <a:cs typeface="+mn-cs"/>
                        </a:rPr>
                        <a:t>minimum of 6 months; </a:t>
                      </a:r>
                    </a:p>
                    <a:p>
                      <a:r>
                        <a:rPr lang="en-US" sz="1400" b="1" i="0" u="none" strike="noStrike" kern="1200" baseline="0" dirty="0" smtClean="0">
                          <a:solidFill>
                            <a:schemeClr val="dk1"/>
                          </a:solidFill>
                          <a:latin typeface="+mn-lt"/>
                          <a:ea typeface="+mn-ea"/>
                          <a:cs typeface="+mn-cs"/>
                        </a:rPr>
                        <a:t>All members of the family are eligible; </a:t>
                      </a:r>
                    </a:p>
                    <a:p>
                      <a:r>
                        <a:rPr lang="en-US" sz="1400" b="1" i="0" u="none" strike="noStrike" kern="1200" baseline="0" dirty="0" smtClean="0">
                          <a:solidFill>
                            <a:schemeClr val="dk1"/>
                          </a:solidFill>
                          <a:latin typeface="+mn-lt"/>
                          <a:ea typeface="+mn-ea"/>
                          <a:cs typeface="+mn-cs"/>
                        </a:rPr>
                        <a:t>Upper age limit 75 years</a:t>
                      </a:r>
                      <a:endParaRPr lang="en-US" sz="1100" b="1" dirty="0">
                        <a:solidFill>
                          <a:schemeClr val="tx1"/>
                        </a:solidFill>
                      </a:endParaRPr>
                    </a:p>
                  </a:txBody>
                  <a:tcPr/>
                </a:tc>
              </a:tr>
            </a:tbl>
          </a:graphicData>
        </a:graphic>
      </p:graphicFrame>
    </p:spTree>
    <p:extLst>
      <p:ext uri="{BB962C8B-B14F-4D97-AF65-F5344CB8AC3E}">
        <p14:creationId xmlns:p14="http://schemas.microsoft.com/office/powerpoint/2010/main" val="90929061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448777" cy="706417"/>
          </a:xfrm>
        </p:spPr>
        <p:txBody>
          <a:bodyPr>
            <a:normAutofit/>
          </a:bodyPr>
          <a:lstStyle/>
          <a:p>
            <a:pPr algn="l"/>
            <a:r>
              <a:rPr lang="en-US" sz="3600" b="1" dirty="0" smtClean="0">
                <a:solidFill>
                  <a:srgbClr val="C00000"/>
                </a:solidFill>
              </a:rPr>
              <a:t>China: Story of Dou </a:t>
            </a:r>
            <a:r>
              <a:rPr lang="en-US" sz="3600" b="1" dirty="0">
                <a:solidFill>
                  <a:srgbClr val="C00000"/>
                </a:solidFill>
              </a:rPr>
              <a:t>Huhai </a:t>
            </a:r>
          </a:p>
        </p:txBody>
      </p:sp>
      <p:sp>
        <p:nvSpPr>
          <p:cNvPr id="3" name="Content Placeholder 2"/>
          <p:cNvSpPr>
            <a:spLocks noGrp="1"/>
          </p:cNvSpPr>
          <p:nvPr>
            <p:ph idx="1"/>
          </p:nvPr>
        </p:nvSpPr>
        <p:spPr/>
        <p:txBody>
          <a:bodyPr/>
          <a:lstStyle/>
          <a:p>
            <a:endParaRPr lang="en-US" dirty="0"/>
          </a:p>
        </p:txBody>
      </p:sp>
      <p:pic>
        <p:nvPicPr>
          <p:cNvPr id="3074"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87370" y="1676400"/>
            <a:ext cx="6877290" cy="402449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912494850"/>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1"/>
            <p:extLst>
              <p:ext uri="{D42A27DB-BD31-4B8C-83A1-F6EECF244321}">
                <p14:modId xmlns:p14="http://schemas.microsoft.com/office/powerpoint/2010/main" val="169328642"/>
              </p:ext>
            </p:extLst>
          </p:nvPr>
        </p:nvGraphicFramePr>
        <p:xfrm>
          <a:off x="990600" y="762000"/>
          <a:ext cx="7239000" cy="5557319"/>
        </p:xfrm>
        <a:graphic>
          <a:graphicData uri="http://schemas.openxmlformats.org/drawingml/2006/table">
            <a:tbl>
              <a:tblPr firstRow="1" bandRow="1">
                <a:tableStyleId>{5C22544A-7EE6-4342-B048-85BDC9FD1C3A}</a:tableStyleId>
              </a:tblPr>
              <a:tblGrid>
                <a:gridCol w="1447800"/>
                <a:gridCol w="3200400"/>
                <a:gridCol w="2590800"/>
              </a:tblGrid>
              <a:tr h="3129481">
                <a:tc>
                  <a:txBody>
                    <a:bodyPr/>
                    <a:lstStyle/>
                    <a:p>
                      <a:r>
                        <a:rPr lang="en-US" sz="1800" b="1" i="0" u="none" strike="noStrike" kern="1200" baseline="0" dirty="0" smtClean="0">
                          <a:solidFill>
                            <a:schemeClr val="tx1"/>
                          </a:solidFill>
                          <a:latin typeface="+mn-lt"/>
                          <a:ea typeface="+mn-ea"/>
                          <a:cs typeface="+mn-cs"/>
                        </a:rPr>
                        <a:t>Kudumbasree in Kerala (launched</a:t>
                      </a:r>
                    </a:p>
                    <a:p>
                      <a:r>
                        <a:rPr lang="en-US" sz="1800" b="1" i="0" u="none" strike="noStrike" kern="1200" baseline="0" dirty="0" smtClean="0">
                          <a:solidFill>
                            <a:schemeClr val="tx1"/>
                          </a:solidFill>
                          <a:latin typeface="+mn-lt"/>
                          <a:ea typeface="+mn-ea"/>
                          <a:cs typeface="+mn-cs"/>
                        </a:rPr>
                        <a:t>in 2006)</a:t>
                      </a:r>
                      <a:endParaRPr lang="en-US" b="1" dirty="0">
                        <a:solidFill>
                          <a:schemeClr val="tx1"/>
                        </a:solidFill>
                      </a:endParaRPr>
                    </a:p>
                  </a:txBody>
                  <a:tcPr>
                    <a:solidFill>
                      <a:schemeClr val="accent2">
                        <a:lumMod val="20000"/>
                        <a:lumOff val="80000"/>
                      </a:schemeClr>
                    </a:solidFill>
                  </a:tcPr>
                </a:tc>
                <a:tc>
                  <a:txBody>
                    <a:bodyPr/>
                    <a:lstStyle/>
                    <a:p>
                      <a:r>
                        <a:rPr lang="en-US" sz="1400" b="1" i="0" u="none" strike="noStrike" kern="1200" baseline="0" dirty="0" smtClean="0">
                          <a:solidFill>
                            <a:schemeClr val="tx1"/>
                          </a:solidFill>
                          <a:latin typeface="+mn-lt"/>
                          <a:ea typeface="+mn-ea"/>
                          <a:cs typeface="+mn-cs"/>
                        </a:rPr>
                        <a:t>INR30 000 a year </a:t>
                      </a:r>
                    </a:p>
                    <a:p>
                      <a:r>
                        <a:rPr lang="en-US" sz="1400" b="1" i="0" u="none" strike="noStrike" kern="1200" baseline="0" dirty="0" smtClean="0">
                          <a:solidFill>
                            <a:schemeClr val="tx1"/>
                          </a:solidFill>
                          <a:latin typeface="+mn-lt"/>
                          <a:ea typeface="+mn-ea"/>
                          <a:cs typeface="+mn-cs"/>
                        </a:rPr>
                        <a:t>For a family of five; </a:t>
                      </a:r>
                    </a:p>
                    <a:p>
                      <a:r>
                        <a:rPr lang="en-US" sz="1400" b="1" i="0" u="none" strike="noStrike" kern="1200" baseline="0" dirty="0" smtClean="0">
                          <a:solidFill>
                            <a:schemeClr val="tx1"/>
                          </a:solidFill>
                          <a:latin typeface="+mn-lt"/>
                          <a:ea typeface="+mn-ea"/>
                          <a:cs typeface="+mn-cs"/>
                        </a:rPr>
                        <a:t>Up to INR60 000 a year for treatment at home, if required; </a:t>
                      </a:r>
                    </a:p>
                    <a:p>
                      <a:r>
                        <a:rPr lang="en-US" sz="1400" b="1" i="0" u="none" strike="noStrike" kern="1200" baseline="0" dirty="0" smtClean="0">
                          <a:solidFill>
                            <a:schemeClr val="tx1"/>
                          </a:solidFill>
                          <a:latin typeface="+mn-lt"/>
                          <a:ea typeface="+mn-ea"/>
                          <a:cs typeface="+mn-cs"/>
                        </a:rPr>
                        <a:t>Up to INR15 000 a</a:t>
                      </a:r>
                    </a:p>
                    <a:p>
                      <a:r>
                        <a:rPr lang="en-US" sz="1400" b="1" i="0" u="none" strike="noStrike" kern="1200" baseline="0" dirty="0" smtClean="0">
                          <a:solidFill>
                            <a:schemeClr val="tx1"/>
                          </a:solidFill>
                          <a:latin typeface="+mn-lt"/>
                          <a:ea typeface="+mn-ea"/>
                          <a:cs typeface="+mn-cs"/>
                        </a:rPr>
                        <a:t>year for maternity need; </a:t>
                      </a:r>
                    </a:p>
                    <a:p>
                      <a:r>
                        <a:rPr lang="en-US" sz="1400" b="1" i="0" u="none" strike="noStrike" kern="1200" baseline="0" dirty="0" smtClean="0">
                          <a:solidFill>
                            <a:schemeClr val="tx1"/>
                          </a:solidFill>
                          <a:latin typeface="+mn-lt"/>
                          <a:ea typeface="+mn-ea"/>
                          <a:cs typeface="+mn-cs"/>
                        </a:rPr>
                        <a:t>Subsistence allowance of INR50 a day if bread</a:t>
                      </a:r>
                    </a:p>
                    <a:p>
                      <a:r>
                        <a:rPr lang="en-US" sz="1400" b="1" i="0" u="none" strike="noStrike" kern="1200" baseline="0" dirty="0" smtClean="0">
                          <a:solidFill>
                            <a:schemeClr val="tx1"/>
                          </a:solidFill>
                          <a:latin typeface="+mn-lt"/>
                          <a:ea typeface="+mn-ea"/>
                          <a:cs typeface="+mn-cs"/>
                        </a:rPr>
                        <a:t>winner is hospitalized; coverage of all existing illnesses, and cashless</a:t>
                      </a:r>
                    </a:p>
                    <a:p>
                      <a:r>
                        <a:rPr lang="en-US" sz="1400" b="1" i="0" u="none" strike="noStrike" kern="1200" baseline="0" dirty="0" smtClean="0">
                          <a:solidFill>
                            <a:schemeClr val="tx1"/>
                          </a:solidFill>
                          <a:latin typeface="+mn-lt"/>
                          <a:ea typeface="+mn-ea"/>
                          <a:cs typeface="+mn-cs"/>
                        </a:rPr>
                        <a:t>medical treatment;</a:t>
                      </a:r>
                    </a:p>
                    <a:p>
                      <a:r>
                        <a:rPr lang="en-US" sz="1400" b="1" i="0" u="none" strike="noStrike" kern="1200" baseline="0" dirty="0" smtClean="0">
                          <a:solidFill>
                            <a:schemeClr val="tx1"/>
                          </a:solidFill>
                          <a:latin typeface="+mn-lt"/>
                          <a:ea typeface="+mn-ea"/>
                          <a:cs typeface="+mn-cs"/>
                        </a:rPr>
                        <a:t>An accident insurance benefit of INR100 000 for death</a:t>
                      </a:r>
                    </a:p>
                    <a:p>
                      <a:r>
                        <a:rPr lang="en-US" sz="1400" b="1" i="0" u="none" strike="noStrike" kern="1200" baseline="0" dirty="0" smtClean="0">
                          <a:solidFill>
                            <a:schemeClr val="tx1"/>
                          </a:solidFill>
                          <a:latin typeface="+mn-lt"/>
                          <a:ea typeface="+mn-ea"/>
                          <a:cs typeface="+mn-cs"/>
                        </a:rPr>
                        <a:t>or full disability and INR50 000 for partial disability</a:t>
                      </a:r>
                      <a:endParaRPr lang="en-US" sz="1400" b="1" dirty="0">
                        <a:solidFill>
                          <a:schemeClr val="tx1"/>
                        </a:solidFill>
                      </a:endParaRPr>
                    </a:p>
                  </a:txBody>
                  <a:tcPr>
                    <a:solidFill>
                      <a:schemeClr val="accent2">
                        <a:lumMod val="20000"/>
                        <a:lumOff val="80000"/>
                      </a:schemeClr>
                    </a:solidFill>
                  </a:tcPr>
                </a:tc>
                <a:tc>
                  <a:txBody>
                    <a:bodyPr/>
                    <a:lstStyle/>
                    <a:p>
                      <a:r>
                        <a:rPr lang="en-US" sz="1400" b="1" i="0" u="none" strike="noStrike" kern="1200" baseline="0" dirty="0" smtClean="0">
                          <a:solidFill>
                            <a:schemeClr val="tx1"/>
                          </a:solidFill>
                          <a:latin typeface="+mn-lt"/>
                          <a:ea typeface="+mn-ea"/>
                          <a:cs typeface="+mn-cs"/>
                        </a:rPr>
                        <a:t>Families below the poverty line;</a:t>
                      </a:r>
                    </a:p>
                    <a:p>
                      <a:r>
                        <a:rPr lang="en-US" sz="1400" b="1" i="0" u="none" strike="noStrike" kern="1200" baseline="0" dirty="0" smtClean="0">
                          <a:solidFill>
                            <a:schemeClr val="tx1"/>
                          </a:solidFill>
                          <a:latin typeface="+mn-lt"/>
                          <a:ea typeface="+mn-ea"/>
                          <a:cs typeface="+mn-cs"/>
                        </a:rPr>
                        <a:t>Beneficiary’s contribution is INR33;</a:t>
                      </a:r>
                    </a:p>
                    <a:p>
                      <a:r>
                        <a:rPr lang="en-US" sz="1400" b="1" i="0" u="none" strike="noStrike" kern="1200" baseline="0" dirty="0" smtClean="0">
                          <a:solidFill>
                            <a:schemeClr val="tx1"/>
                          </a:solidFill>
                          <a:latin typeface="+mn-lt"/>
                          <a:ea typeface="+mn-ea"/>
                          <a:cs typeface="+mn-cs"/>
                        </a:rPr>
                        <a:t>Premium</a:t>
                      </a:r>
                    </a:p>
                    <a:p>
                      <a:r>
                        <a:rPr lang="en-US" sz="1400" b="1" i="0" u="none" strike="noStrike" kern="1200" baseline="0" dirty="0" smtClean="0">
                          <a:solidFill>
                            <a:schemeClr val="tx1"/>
                          </a:solidFill>
                          <a:latin typeface="+mn-lt"/>
                          <a:ea typeface="+mn-ea"/>
                          <a:cs typeface="+mn-cs"/>
                        </a:rPr>
                        <a:t>for a typical family with five members below the poverty line is INR399 a year;</a:t>
                      </a:r>
                    </a:p>
                    <a:p>
                      <a:r>
                        <a:rPr lang="en-US" sz="1400" b="1" i="0" u="none" strike="noStrike" kern="1200" baseline="0" dirty="0" smtClean="0">
                          <a:solidFill>
                            <a:schemeClr val="tx1"/>
                          </a:solidFill>
                          <a:latin typeface="+mn-lt"/>
                          <a:ea typeface="+mn-ea"/>
                          <a:cs typeface="+mn-cs"/>
                        </a:rPr>
                        <a:t>a central government subsidy of INR300 from the Universal Health Insurance</a:t>
                      </a:r>
                    </a:p>
                    <a:p>
                      <a:r>
                        <a:rPr lang="en-US" sz="1400" b="1" i="0" u="none" strike="noStrike" kern="1200" baseline="0" dirty="0" smtClean="0">
                          <a:solidFill>
                            <a:schemeClr val="tx1"/>
                          </a:solidFill>
                          <a:latin typeface="+mn-lt"/>
                          <a:ea typeface="+mn-ea"/>
                          <a:cs typeface="+mn-cs"/>
                        </a:rPr>
                        <a:t>Scheme and an additional subsidy of INR33 each from the state government</a:t>
                      </a:r>
                    </a:p>
                    <a:p>
                      <a:r>
                        <a:rPr lang="en-US" sz="1400" b="1" i="0" u="none" strike="noStrike" kern="1200" baseline="0" dirty="0" smtClean="0">
                          <a:solidFill>
                            <a:schemeClr val="tx1"/>
                          </a:solidFill>
                          <a:latin typeface="+mn-lt"/>
                          <a:ea typeface="+mn-ea"/>
                          <a:cs typeface="+mn-cs"/>
                        </a:rPr>
                        <a:t>and the local organization; implemented through a neighborhood group</a:t>
                      </a:r>
                      <a:endParaRPr lang="en-US" sz="1400" b="1" dirty="0">
                        <a:solidFill>
                          <a:schemeClr val="tx1"/>
                        </a:solidFill>
                      </a:endParaRPr>
                    </a:p>
                  </a:txBody>
                  <a:tcPr>
                    <a:solidFill>
                      <a:schemeClr val="accent2">
                        <a:lumMod val="20000"/>
                        <a:lumOff val="80000"/>
                      </a:schemeClr>
                    </a:solidFill>
                  </a:tcPr>
                </a:tc>
              </a:tr>
              <a:tr h="2052119">
                <a:tc>
                  <a:txBody>
                    <a:bodyPr/>
                    <a:lstStyle/>
                    <a:p>
                      <a:r>
                        <a:rPr lang="en-US" sz="1800" b="1" i="0" u="none" strike="noStrike" kern="1200" baseline="0" dirty="0" smtClean="0">
                          <a:solidFill>
                            <a:schemeClr val="tx1"/>
                          </a:solidFill>
                          <a:latin typeface="+mn-lt"/>
                          <a:ea typeface="+mn-ea"/>
                          <a:cs typeface="+mn-cs"/>
                        </a:rPr>
                        <a:t>Arogyashree in Andhra Pradesh</a:t>
                      </a:r>
                    </a:p>
                    <a:p>
                      <a:r>
                        <a:rPr lang="en-US" sz="1800" b="1" i="0" u="none" strike="noStrike" kern="1200" baseline="0" dirty="0" smtClean="0">
                          <a:solidFill>
                            <a:schemeClr val="tx1"/>
                          </a:solidFill>
                          <a:latin typeface="+mn-lt"/>
                          <a:ea typeface="+mn-ea"/>
                          <a:cs typeface="+mn-cs"/>
                        </a:rPr>
                        <a:t>(launched in 2007)</a:t>
                      </a:r>
                      <a:endParaRPr lang="en-US" sz="1800" b="1" dirty="0">
                        <a:solidFill>
                          <a:schemeClr val="tx1"/>
                        </a:solidFill>
                      </a:endParaRPr>
                    </a:p>
                  </a:txBody>
                  <a:tcPr/>
                </a:tc>
                <a:tc>
                  <a:txBody>
                    <a:bodyPr/>
                    <a:lstStyle/>
                    <a:p>
                      <a:r>
                        <a:rPr lang="en-US" sz="1400" b="1" i="0" u="none" strike="noStrike" kern="1200" baseline="0" dirty="0" smtClean="0">
                          <a:solidFill>
                            <a:schemeClr val="dk1"/>
                          </a:solidFill>
                          <a:latin typeface="+mn-lt"/>
                          <a:ea typeface="+mn-ea"/>
                          <a:cs typeface="+mn-cs"/>
                        </a:rPr>
                        <a:t>INR 200 000 insured per family; covers hospital admission for surgeries and treatment of diseases such as heart, cancer, neurosurgery, renal, burns, and</a:t>
                      </a:r>
                    </a:p>
                    <a:p>
                      <a:r>
                        <a:rPr lang="en-US" sz="1400" b="1" i="0" u="none" strike="noStrike" kern="1200" baseline="0" dirty="0" smtClean="0">
                          <a:solidFill>
                            <a:schemeClr val="dk1"/>
                          </a:solidFill>
                          <a:latin typeface="+mn-lt"/>
                          <a:ea typeface="+mn-ea"/>
                          <a:cs typeface="+mn-cs"/>
                        </a:rPr>
                        <a:t>polytrauma cases</a:t>
                      </a:r>
                      <a:endParaRPr lang="en-US" sz="1400" b="1" dirty="0">
                        <a:solidFill>
                          <a:schemeClr val="tx1"/>
                        </a:solidFill>
                      </a:endParaRPr>
                    </a:p>
                  </a:txBody>
                  <a:tcPr/>
                </a:tc>
                <a:tc>
                  <a:txBody>
                    <a:bodyPr/>
                    <a:lstStyle/>
                    <a:p>
                      <a:r>
                        <a:rPr lang="en-US" sz="1400" b="1" i="0" u="none" strike="noStrike" kern="1200" baseline="0" dirty="0" smtClean="0">
                          <a:solidFill>
                            <a:schemeClr val="dk1"/>
                          </a:solidFill>
                          <a:latin typeface="+mn-lt"/>
                          <a:ea typeface="+mn-ea"/>
                          <a:cs typeface="+mn-cs"/>
                        </a:rPr>
                        <a:t>Families below the poverty line; </a:t>
                      </a:r>
                    </a:p>
                    <a:p>
                      <a:r>
                        <a:rPr lang="en-US" sz="1400" b="1" i="0" u="none" strike="noStrike" kern="1200" baseline="0" dirty="0" smtClean="0">
                          <a:solidFill>
                            <a:schemeClr val="dk1"/>
                          </a:solidFill>
                          <a:latin typeface="+mn-lt"/>
                          <a:ea typeface="+mn-ea"/>
                          <a:cs typeface="+mn-cs"/>
                        </a:rPr>
                        <a:t>beneficiaries  identified</a:t>
                      </a:r>
                    </a:p>
                    <a:p>
                      <a:r>
                        <a:rPr lang="en-US" sz="1400" b="1" i="0" u="none" strike="noStrike" kern="1200" baseline="0" dirty="0" smtClean="0">
                          <a:solidFill>
                            <a:schemeClr val="dk1"/>
                          </a:solidFill>
                          <a:latin typeface="+mn-lt"/>
                          <a:ea typeface="+mn-ea"/>
                          <a:cs typeface="+mn-cs"/>
                        </a:rPr>
                        <a:t>through health camps; INR330 per year per family are paid by the state government; Validity for 1 year or up to the time when the overall claim ratio</a:t>
                      </a:r>
                    </a:p>
                    <a:p>
                      <a:r>
                        <a:rPr lang="en-US" sz="1400" b="1" i="0" u="none" strike="noStrike" kern="1200" baseline="0" dirty="0" smtClean="0">
                          <a:solidFill>
                            <a:schemeClr val="dk1"/>
                          </a:solidFill>
                          <a:latin typeface="+mn-lt"/>
                          <a:ea typeface="+mn-ea"/>
                          <a:cs typeface="+mn-cs"/>
                        </a:rPr>
                        <a:t>reaches 120% of the premium</a:t>
                      </a:r>
                      <a:endParaRPr lang="en-US" sz="1400" b="1" dirty="0">
                        <a:solidFill>
                          <a:schemeClr val="tx1"/>
                        </a:solidFill>
                      </a:endParaRPr>
                    </a:p>
                  </a:txBody>
                  <a:tcPr/>
                </a:tc>
              </a:tr>
            </a:tbl>
          </a:graphicData>
        </a:graphic>
      </p:graphicFrame>
    </p:spTree>
    <p:extLst>
      <p:ext uri="{BB962C8B-B14F-4D97-AF65-F5344CB8AC3E}">
        <p14:creationId xmlns:p14="http://schemas.microsoft.com/office/powerpoint/2010/main" val="354840672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990599"/>
            <a:ext cx="6677377" cy="533401"/>
          </a:xfrm>
        </p:spPr>
        <p:txBody>
          <a:bodyPr>
            <a:noAutofit/>
          </a:bodyPr>
          <a:lstStyle/>
          <a:p>
            <a:pPr algn="l"/>
            <a:r>
              <a:rPr lang="en-US" sz="3200" b="1" dirty="0">
                <a:solidFill>
                  <a:schemeClr val="accent2"/>
                </a:solidFill>
              </a:rPr>
              <a:t>Universal Health </a:t>
            </a:r>
            <a:r>
              <a:rPr lang="en-US" sz="3200" b="1" dirty="0" smtClean="0">
                <a:solidFill>
                  <a:schemeClr val="accent2"/>
                </a:solidFill>
              </a:rPr>
              <a:t>Coverage:</a:t>
            </a:r>
            <a:r>
              <a:rPr lang="en-US" sz="3200" dirty="0">
                <a:solidFill>
                  <a:schemeClr val="accent2"/>
                </a:solidFill>
              </a:rPr>
              <a:t/>
            </a:r>
            <a:br>
              <a:rPr lang="en-US" sz="3200" dirty="0">
                <a:solidFill>
                  <a:schemeClr val="accent2"/>
                </a:solidFill>
              </a:rPr>
            </a:br>
            <a:endParaRPr lang="en-US" sz="3200" dirty="0">
              <a:solidFill>
                <a:schemeClr val="accent2"/>
              </a:solidFill>
            </a:endParaRPr>
          </a:p>
        </p:txBody>
      </p:sp>
      <p:sp>
        <p:nvSpPr>
          <p:cNvPr id="3" name="Content Placeholder 2"/>
          <p:cNvSpPr>
            <a:spLocks noGrp="1"/>
          </p:cNvSpPr>
          <p:nvPr>
            <p:ph idx="1"/>
          </p:nvPr>
        </p:nvSpPr>
        <p:spPr>
          <a:xfrm>
            <a:off x="1066800" y="1447800"/>
            <a:ext cx="7315200" cy="4800600"/>
          </a:xfrm>
        </p:spPr>
        <p:txBody>
          <a:bodyPr>
            <a:normAutofit fontScale="85000" lnSpcReduction="10000"/>
          </a:bodyPr>
          <a:lstStyle/>
          <a:p>
            <a:pPr marL="0" indent="0">
              <a:buNone/>
            </a:pPr>
            <a:endParaRPr lang="en-US" sz="2000" dirty="0" smtClean="0"/>
          </a:p>
          <a:p>
            <a:pPr marL="0" indent="0">
              <a:buNone/>
            </a:pPr>
            <a:r>
              <a:rPr lang="en-US" dirty="0" smtClean="0"/>
              <a:t>“Ensuring that all people have access to needed Promotive, preventive, curative and rehabilitative health services, of sufficient quality to be effective, while also ensuring that the use of these services does not expose the user to financial hardship”. </a:t>
            </a:r>
          </a:p>
          <a:p>
            <a:pPr marL="0" indent="0" algn="r">
              <a:buNone/>
            </a:pPr>
            <a:r>
              <a:rPr lang="en-US" b="1" dirty="0" smtClean="0"/>
              <a:t>World Health Organization </a:t>
            </a:r>
            <a:endParaRPr lang="en-US" dirty="0" smtClean="0"/>
          </a:p>
          <a:p>
            <a:pPr marL="0" indent="0">
              <a:buNone/>
            </a:pPr>
            <a:endParaRPr lang="en-US" dirty="0" smtClean="0"/>
          </a:p>
          <a:p>
            <a:pPr marL="0" indent="0">
              <a:buNone/>
            </a:pPr>
            <a:r>
              <a:rPr lang="en-US" b="1" dirty="0"/>
              <a:t>“</a:t>
            </a:r>
            <a:r>
              <a:rPr lang="en-US" dirty="0"/>
              <a:t>Ensuring equitable access for all Indian citizens, resident in any part of the country, regardless of income level, social status, gender, caste or religion, to affordable, accountable, appropriate health services of assured quality ( Promotive, preventive, curative and rehabilitative) as well as public health services addressing the wider determinants of health delivered to individuals and populations, with the government being the guarantor and enabler, although not necessarily the only provider, of health and related services</a:t>
            </a:r>
            <a:r>
              <a:rPr lang="en-US" dirty="0" smtClean="0"/>
              <a:t>”.</a:t>
            </a:r>
          </a:p>
          <a:p>
            <a:pPr marL="0" indent="0">
              <a:buNone/>
            </a:pPr>
            <a:r>
              <a:rPr lang="en-US" b="1" dirty="0" smtClean="0"/>
              <a:t>                                        HLEG </a:t>
            </a:r>
            <a:r>
              <a:rPr lang="en-US" b="1" dirty="0"/>
              <a:t>on UHC, Planning Commission</a:t>
            </a:r>
            <a:endParaRPr lang="en-US" dirty="0"/>
          </a:p>
          <a:p>
            <a:pPr marL="0" indent="0">
              <a:buNone/>
            </a:pPr>
            <a:endParaRPr lang="en-US" dirty="0"/>
          </a:p>
        </p:txBody>
      </p:sp>
    </p:spTree>
    <p:extLst>
      <p:ext uri="{BB962C8B-B14F-4D97-AF65-F5344CB8AC3E}">
        <p14:creationId xmlns:p14="http://schemas.microsoft.com/office/powerpoint/2010/main" val="505625265"/>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095023" y="817583"/>
            <a:ext cx="6220177" cy="554018"/>
          </a:xfrm>
        </p:spPr>
        <p:txBody>
          <a:bodyPr>
            <a:normAutofit fontScale="90000"/>
          </a:bodyPr>
          <a:lstStyle/>
          <a:p>
            <a:pPr algn="l"/>
            <a:r>
              <a:rPr lang="en-US" sz="3200" b="1" dirty="0">
                <a:solidFill>
                  <a:srgbClr val="C00000"/>
                </a:solidFill>
              </a:rPr>
              <a:t>Historical Perspectives:</a:t>
            </a:r>
            <a:r>
              <a:rPr lang="en-US" sz="3200" dirty="0">
                <a:solidFill>
                  <a:srgbClr val="C00000"/>
                </a:solidFill>
              </a:rPr>
              <a:t/>
            </a:r>
            <a:br>
              <a:rPr lang="en-US" sz="3200" dirty="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1143000" y="1371600"/>
            <a:ext cx="7086600" cy="4800600"/>
          </a:xfrm>
        </p:spPr>
        <p:txBody>
          <a:bodyPr>
            <a:noAutofit/>
          </a:bodyPr>
          <a:lstStyle/>
          <a:p>
            <a:pPr lvl="0">
              <a:buFont typeface="Wingdings" pitchFamily="2" charset="2"/>
              <a:buChar char="§"/>
            </a:pPr>
            <a:r>
              <a:rPr lang="en-US" sz="2000" dirty="0" smtClean="0"/>
              <a:t>1883 </a:t>
            </a:r>
            <a:r>
              <a:rPr lang="en-US" sz="2000" dirty="0"/>
              <a:t>Health Insurance Bill, Germany became the first country to make nationwide health insurance mandatory.</a:t>
            </a:r>
          </a:p>
          <a:p>
            <a:pPr lvl="0">
              <a:buFont typeface="Wingdings" pitchFamily="2" charset="2"/>
              <a:buChar char="§"/>
            </a:pPr>
            <a:r>
              <a:rPr lang="en-US" sz="2000" dirty="0"/>
              <a:t>In U. K. Enactment of the National Insurance Act in 1911 and the National Health Service (NHS) in 1948. </a:t>
            </a:r>
          </a:p>
          <a:p>
            <a:pPr lvl="0">
              <a:buFont typeface="Wingdings" pitchFamily="2" charset="2"/>
              <a:buChar char="§"/>
            </a:pPr>
            <a:r>
              <a:rPr lang="en-US" sz="2000" dirty="0"/>
              <a:t>Article 25.1 of the 1948 Universal Declaration of Human Rights states right to health as an important fundamental right.</a:t>
            </a:r>
          </a:p>
          <a:p>
            <a:pPr lvl="0">
              <a:buFont typeface="Wingdings" pitchFamily="2" charset="2"/>
              <a:buChar char="§"/>
            </a:pPr>
            <a:r>
              <a:rPr lang="en-US" sz="2000" dirty="0"/>
              <a:t>1966, The International Convention on Economic, Social and Cultural Rights recognized "the right of everyone to the enjoyment of the highest attainable standard of physical and mental health.</a:t>
            </a:r>
          </a:p>
          <a:p>
            <a:pPr lvl="0">
              <a:buFont typeface="Wingdings" pitchFamily="2" charset="2"/>
              <a:buChar char="§"/>
            </a:pPr>
            <a:r>
              <a:rPr lang="en-US" sz="2000" dirty="0"/>
              <a:t>1978: Alma-Ata declaration &amp; the vision of "health for all”</a:t>
            </a:r>
          </a:p>
          <a:p>
            <a:pPr lvl="0">
              <a:buFont typeface="Wingdings" pitchFamily="2" charset="2"/>
              <a:buChar char="§"/>
            </a:pPr>
            <a:r>
              <a:rPr lang="en-US" sz="2000" dirty="0"/>
              <a:t>World Health Assembly resolution 58.33 adopted  'Universal Health Coverage' in 2005,</a:t>
            </a:r>
          </a:p>
          <a:p>
            <a:endParaRPr lang="en-US" sz="2000" dirty="0"/>
          </a:p>
        </p:txBody>
      </p:sp>
    </p:spTree>
    <p:extLst>
      <p:ext uri="{BB962C8B-B14F-4D97-AF65-F5344CB8AC3E}">
        <p14:creationId xmlns:p14="http://schemas.microsoft.com/office/powerpoint/2010/main" val="848223540"/>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143000" y="838200"/>
            <a:ext cx="6601177" cy="685801"/>
          </a:xfrm>
        </p:spPr>
        <p:txBody>
          <a:bodyPr>
            <a:normAutofit fontScale="90000"/>
          </a:bodyPr>
          <a:lstStyle/>
          <a:p>
            <a:pPr algn="l"/>
            <a:r>
              <a:rPr lang="en-US" sz="3200" b="1" dirty="0">
                <a:solidFill>
                  <a:srgbClr val="C00000"/>
                </a:solidFill>
              </a:rPr>
              <a:t>Health System Financing in India:</a:t>
            </a:r>
            <a:r>
              <a:rPr lang="en-US" sz="3200" dirty="0">
                <a:solidFill>
                  <a:srgbClr val="C00000"/>
                </a:solidFill>
              </a:rPr>
              <a:t/>
            </a:r>
            <a:br>
              <a:rPr lang="en-US" sz="3200" dirty="0">
                <a:solidFill>
                  <a:srgbClr val="C00000"/>
                </a:solidFill>
              </a:rPr>
            </a:br>
            <a:endParaRPr lang="en-US" sz="3200" dirty="0">
              <a:solidFill>
                <a:srgbClr val="C00000"/>
              </a:solidFill>
            </a:endParaRPr>
          </a:p>
        </p:txBody>
      </p:sp>
      <p:sp>
        <p:nvSpPr>
          <p:cNvPr id="3" name="Content Placeholder 2"/>
          <p:cNvSpPr>
            <a:spLocks noGrp="1"/>
          </p:cNvSpPr>
          <p:nvPr>
            <p:ph idx="1"/>
          </p:nvPr>
        </p:nvSpPr>
        <p:spPr>
          <a:xfrm>
            <a:off x="990600" y="1371600"/>
            <a:ext cx="7239000" cy="4876800"/>
          </a:xfrm>
        </p:spPr>
        <p:txBody>
          <a:bodyPr>
            <a:normAutofit fontScale="85000" lnSpcReduction="20000"/>
          </a:bodyPr>
          <a:lstStyle/>
          <a:p>
            <a:pPr>
              <a:buFont typeface="Arial" pitchFamily="34" charset="0"/>
              <a:buChar char="•"/>
            </a:pPr>
            <a:r>
              <a:rPr lang="en-US" sz="2200" b="1" dirty="0" smtClean="0"/>
              <a:t>State Subject</a:t>
            </a:r>
          </a:p>
          <a:p>
            <a:pPr>
              <a:buFont typeface="Arial" pitchFamily="34" charset="0"/>
              <a:buChar char="•"/>
            </a:pPr>
            <a:r>
              <a:rPr lang="en-US" sz="2200" b="1" dirty="0" smtClean="0"/>
              <a:t>Predominantly catered by Private Sector</a:t>
            </a:r>
          </a:p>
          <a:p>
            <a:pPr>
              <a:buFont typeface="Arial" pitchFamily="34" charset="0"/>
              <a:buChar char="•"/>
            </a:pPr>
            <a:r>
              <a:rPr lang="en-US" sz="2200" b="1" dirty="0" smtClean="0"/>
              <a:t>Private 78.05% vs. Public 19.05% vs. 2.28% </a:t>
            </a:r>
            <a:r>
              <a:rPr lang="en-US" sz="2200" b="1" dirty="0"/>
              <a:t>E</a:t>
            </a:r>
            <a:r>
              <a:rPr lang="en-US" sz="2200" b="1" dirty="0" smtClean="0"/>
              <a:t>xternal flow</a:t>
            </a:r>
            <a:r>
              <a:rPr lang="en-US" sz="2200" dirty="0" smtClean="0"/>
              <a:t>.</a:t>
            </a:r>
          </a:p>
          <a:p>
            <a:pPr marL="0" indent="0">
              <a:buNone/>
            </a:pPr>
            <a:r>
              <a:rPr lang="en-US" sz="2200" dirty="0" smtClean="0"/>
              <a:t>       </a:t>
            </a:r>
          </a:p>
          <a:p>
            <a:pPr marL="0" indent="0">
              <a:buNone/>
            </a:pPr>
            <a:r>
              <a:rPr lang="en-US" sz="2200" dirty="0" smtClean="0"/>
              <a:t> Table 1: Health Expenditure in India (2004-05)</a:t>
            </a:r>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dirty="0" smtClean="0"/>
          </a:p>
          <a:p>
            <a:pPr marL="0" indent="0">
              <a:buNone/>
            </a:pPr>
            <a:endParaRPr lang="en-US" dirty="0"/>
          </a:p>
          <a:p>
            <a:pPr marL="0" indent="0">
              <a:buNone/>
            </a:pPr>
            <a:endParaRPr lang="en-US" sz="1900" b="1" dirty="0" smtClean="0"/>
          </a:p>
          <a:p>
            <a:pPr marL="0" indent="0">
              <a:buNone/>
            </a:pPr>
            <a:r>
              <a:rPr lang="en-US" sz="1900" b="1" dirty="0" smtClean="0"/>
              <a:t>               </a:t>
            </a:r>
          </a:p>
          <a:p>
            <a:pPr marL="0" indent="0">
              <a:buNone/>
            </a:pPr>
            <a:r>
              <a:rPr lang="en-US" sz="1900" b="1" dirty="0"/>
              <a:t> </a:t>
            </a:r>
            <a:r>
              <a:rPr lang="en-US" sz="1900" b="1" dirty="0" smtClean="0"/>
              <a:t>                 </a:t>
            </a:r>
          </a:p>
          <a:p>
            <a:pPr marL="0" indent="0">
              <a:buNone/>
            </a:pPr>
            <a:endParaRPr lang="en-US" sz="1900" b="1" dirty="0"/>
          </a:p>
          <a:p>
            <a:pPr marL="0" indent="0">
              <a:buNone/>
            </a:pPr>
            <a:r>
              <a:rPr lang="en-US" sz="1900" b="1" dirty="0" smtClean="0"/>
              <a:t>                       </a:t>
            </a:r>
            <a:r>
              <a:rPr lang="en-US" sz="1900" dirty="0" smtClean="0"/>
              <a:t>Source: National Health Account 2004 – 05, MOHFW, GOI</a:t>
            </a:r>
          </a:p>
          <a:p>
            <a:endParaRPr lang="en-US" dirty="0"/>
          </a:p>
        </p:txBody>
      </p:sp>
      <p:graphicFrame>
        <p:nvGraphicFramePr>
          <p:cNvPr id="5" name="Table 4"/>
          <p:cNvGraphicFramePr>
            <a:graphicFrameLocks noGrp="1"/>
          </p:cNvGraphicFramePr>
          <p:nvPr>
            <p:extLst>
              <p:ext uri="{D42A27DB-BD31-4B8C-83A1-F6EECF244321}">
                <p14:modId xmlns:p14="http://schemas.microsoft.com/office/powerpoint/2010/main" val="2883585168"/>
              </p:ext>
            </p:extLst>
          </p:nvPr>
        </p:nvGraphicFramePr>
        <p:xfrm>
          <a:off x="1676400" y="3124201"/>
          <a:ext cx="6096000" cy="2667000"/>
        </p:xfrm>
        <a:graphic>
          <a:graphicData uri="http://schemas.openxmlformats.org/drawingml/2006/table">
            <a:tbl>
              <a:tblPr firstRow="1" bandRow="1">
                <a:tableStyleId>{5C22544A-7EE6-4342-B048-85BDC9FD1C3A}</a:tableStyleId>
              </a:tblPr>
              <a:tblGrid>
                <a:gridCol w="2032000"/>
                <a:gridCol w="2032000"/>
                <a:gridCol w="2032000"/>
              </a:tblGrid>
              <a:tr h="838199">
                <a:tc>
                  <a:txBody>
                    <a:bodyPr/>
                    <a:lstStyle/>
                    <a:p>
                      <a:r>
                        <a:rPr lang="en-US" b="1" dirty="0" smtClean="0">
                          <a:solidFill>
                            <a:schemeClr val="tx1"/>
                          </a:solidFill>
                        </a:rPr>
                        <a:t>Type</a:t>
                      </a:r>
                      <a:r>
                        <a:rPr lang="en-US" b="1" baseline="0" dirty="0" smtClean="0">
                          <a:solidFill>
                            <a:schemeClr val="tx1"/>
                          </a:solidFill>
                        </a:rPr>
                        <a:t> of Expenditure</a:t>
                      </a:r>
                      <a:endParaRPr lang="en-US" b="1" dirty="0">
                        <a:solidFill>
                          <a:schemeClr val="tx1"/>
                        </a:solidFill>
                      </a:endParaRPr>
                    </a:p>
                  </a:txBody>
                  <a:tcPr>
                    <a:solidFill>
                      <a:schemeClr val="accent4">
                        <a:lumMod val="20000"/>
                        <a:lumOff val="80000"/>
                      </a:schemeClr>
                    </a:solidFill>
                  </a:tcPr>
                </a:tc>
                <a:tc>
                  <a:txBody>
                    <a:bodyPr/>
                    <a:lstStyle/>
                    <a:p>
                      <a:r>
                        <a:rPr lang="en-US" b="1" dirty="0" smtClean="0">
                          <a:solidFill>
                            <a:schemeClr val="tx1"/>
                          </a:solidFill>
                        </a:rPr>
                        <a:t>Distribution</a:t>
                      </a:r>
                      <a:r>
                        <a:rPr lang="en-US" b="1" baseline="0" dirty="0" smtClean="0">
                          <a:solidFill>
                            <a:schemeClr val="tx1"/>
                          </a:solidFill>
                        </a:rPr>
                        <a:t> of total health Expenditure (%)</a:t>
                      </a:r>
                      <a:endParaRPr lang="en-US" b="1" dirty="0">
                        <a:solidFill>
                          <a:schemeClr val="tx1"/>
                        </a:solidFill>
                      </a:endParaRPr>
                    </a:p>
                  </a:txBody>
                  <a:tcPr>
                    <a:solidFill>
                      <a:schemeClr val="accent4">
                        <a:lumMod val="20000"/>
                        <a:lumOff val="80000"/>
                      </a:schemeClr>
                    </a:solidFill>
                  </a:tcPr>
                </a:tc>
                <a:tc>
                  <a:txBody>
                    <a:bodyPr/>
                    <a:lstStyle/>
                    <a:p>
                      <a:r>
                        <a:rPr lang="en-US" b="1" dirty="0" smtClean="0">
                          <a:solidFill>
                            <a:schemeClr val="tx1"/>
                          </a:solidFill>
                        </a:rPr>
                        <a:t>Share of GDP (%)</a:t>
                      </a:r>
                      <a:endParaRPr lang="en-US" b="1" dirty="0">
                        <a:solidFill>
                          <a:schemeClr val="tx1"/>
                        </a:solidFill>
                      </a:endParaRPr>
                    </a:p>
                  </a:txBody>
                  <a:tcPr>
                    <a:solidFill>
                      <a:schemeClr val="accent4">
                        <a:lumMod val="20000"/>
                        <a:lumOff val="80000"/>
                      </a:schemeClr>
                    </a:solidFill>
                  </a:tcPr>
                </a:tc>
              </a:tr>
              <a:tr h="370840">
                <a:tc>
                  <a:txBody>
                    <a:bodyPr/>
                    <a:lstStyle/>
                    <a:p>
                      <a:r>
                        <a:rPr lang="en-US" b="1" dirty="0" smtClean="0"/>
                        <a:t>Public Expenditure</a:t>
                      </a:r>
                      <a:endParaRPr lang="en-US" b="1" dirty="0"/>
                    </a:p>
                  </a:txBody>
                  <a:tcPr>
                    <a:solidFill>
                      <a:schemeClr val="accent4">
                        <a:lumMod val="20000"/>
                        <a:lumOff val="80000"/>
                      </a:schemeClr>
                    </a:solidFill>
                  </a:tcPr>
                </a:tc>
                <a:tc>
                  <a:txBody>
                    <a:bodyPr/>
                    <a:lstStyle/>
                    <a:p>
                      <a:r>
                        <a:rPr lang="en-US" b="1" dirty="0" smtClean="0"/>
                        <a:t>19.67</a:t>
                      </a:r>
                      <a:endParaRPr lang="en-US" b="1" dirty="0"/>
                    </a:p>
                  </a:txBody>
                  <a:tcPr>
                    <a:solidFill>
                      <a:schemeClr val="accent4">
                        <a:lumMod val="20000"/>
                        <a:lumOff val="80000"/>
                      </a:schemeClr>
                    </a:solidFill>
                  </a:tcPr>
                </a:tc>
                <a:tc>
                  <a:txBody>
                    <a:bodyPr/>
                    <a:lstStyle/>
                    <a:p>
                      <a:r>
                        <a:rPr lang="en-US" b="1" dirty="0" smtClean="0"/>
                        <a:t>0.84</a:t>
                      </a:r>
                      <a:endParaRPr lang="en-US" b="1" dirty="0"/>
                    </a:p>
                  </a:txBody>
                  <a:tcPr>
                    <a:solidFill>
                      <a:schemeClr val="accent4">
                        <a:lumMod val="20000"/>
                        <a:lumOff val="80000"/>
                      </a:schemeClr>
                    </a:solidFill>
                  </a:tcPr>
                </a:tc>
              </a:tr>
              <a:tr h="370840">
                <a:tc>
                  <a:txBody>
                    <a:bodyPr/>
                    <a:lstStyle/>
                    <a:p>
                      <a:r>
                        <a:rPr lang="en-US" b="1" dirty="0" smtClean="0"/>
                        <a:t>Private Expenditure</a:t>
                      </a:r>
                      <a:endParaRPr lang="en-US" b="1" dirty="0"/>
                    </a:p>
                  </a:txBody>
                  <a:tcPr>
                    <a:solidFill>
                      <a:schemeClr val="accent4">
                        <a:lumMod val="20000"/>
                        <a:lumOff val="80000"/>
                      </a:schemeClr>
                    </a:solidFill>
                  </a:tcPr>
                </a:tc>
                <a:tc>
                  <a:txBody>
                    <a:bodyPr/>
                    <a:lstStyle/>
                    <a:p>
                      <a:r>
                        <a:rPr lang="en-US" b="1" dirty="0" smtClean="0"/>
                        <a:t>78.05</a:t>
                      </a:r>
                      <a:endParaRPr lang="en-US" b="1" dirty="0"/>
                    </a:p>
                  </a:txBody>
                  <a:tcPr>
                    <a:solidFill>
                      <a:schemeClr val="accent4">
                        <a:lumMod val="20000"/>
                        <a:lumOff val="80000"/>
                      </a:schemeClr>
                    </a:solidFill>
                  </a:tcPr>
                </a:tc>
                <a:tc>
                  <a:txBody>
                    <a:bodyPr/>
                    <a:lstStyle/>
                    <a:p>
                      <a:r>
                        <a:rPr lang="en-US" b="1" dirty="0" smtClean="0"/>
                        <a:t>3.32</a:t>
                      </a:r>
                      <a:endParaRPr lang="en-US" b="1" dirty="0"/>
                    </a:p>
                  </a:txBody>
                  <a:tcPr>
                    <a:solidFill>
                      <a:schemeClr val="accent4">
                        <a:lumMod val="20000"/>
                        <a:lumOff val="80000"/>
                      </a:schemeClr>
                    </a:solidFill>
                  </a:tcPr>
                </a:tc>
              </a:tr>
              <a:tr h="370840">
                <a:tc>
                  <a:txBody>
                    <a:bodyPr/>
                    <a:lstStyle/>
                    <a:p>
                      <a:r>
                        <a:rPr lang="en-US" b="1" dirty="0" smtClean="0"/>
                        <a:t>External Flow</a:t>
                      </a:r>
                      <a:endParaRPr lang="en-US" b="1" dirty="0"/>
                    </a:p>
                  </a:txBody>
                  <a:tcPr>
                    <a:solidFill>
                      <a:schemeClr val="accent4">
                        <a:lumMod val="20000"/>
                        <a:lumOff val="80000"/>
                      </a:schemeClr>
                    </a:solidFill>
                  </a:tcPr>
                </a:tc>
                <a:tc>
                  <a:txBody>
                    <a:bodyPr/>
                    <a:lstStyle/>
                    <a:p>
                      <a:r>
                        <a:rPr lang="en-US" b="1" dirty="0" smtClean="0"/>
                        <a:t>2.28</a:t>
                      </a:r>
                      <a:endParaRPr lang="en-US" b="1" dirty="0"/>
                    </a:p>
                  </a:txBody>
                  <a:tcPr>
                    <a:solidFill>
                      <a:schemeClr val="accent4">
                        <a:lumMod val="20000"/>
                        <a:lumOff val="80000"/>
                      </a:schemeClr>
                    </a:solidFill>
                  </a:tcPr>
                </a:tc>
                <a:tc>
                  <a:txBody>
                    <a:bodyPr/>
                    <a:lstStyle/>
                    <a:p>
                      <a:r>
                        <a:rPr lang="en-US" b="1" dirty="0" smtClean="0"/>
                        <a:t>0.10</a:t>
                      </a:r>
                      <a:endParaRPr lang="en-US" b="1" dirty="0"/>
                    </a:p>
                  </a:txBody>
                  <a:tcPr>
                    <a:solidFill>
                      <a:schemeClr val="accent4">
                        <a:lumMod val="20000"/>
                        <a:lumOff val="80000"/>
                      </a:schemeClr>
                    </a:solidFill>
                  </a:tcPr>
                </a:tc>
              </a:tr>
              <a:tr h="370840">
                <a:tc>
                  <a:txBody>
                    <a:bodyPr/>
                    <a:lstStyle/>
                    <a:p>
                      <a:r>
                        <a:rPr lang="en-US" b="1" dirty="0" smtClean="0"/>
                        <a:t>Total </a:t>
                      </a:r>
                      <a:r>
                        <a:rPr lang="en-US" b="1" baseline="0" dirty="0" smtClean="0"/>
                        <a:t> Expenditure</a:t>
                      </a:r>
                      <a:endParaRPr lang="en-US" b="1" dirty="0"/>
                    </a:p>
                  </a:txBody>
                  <a:tcPr>
                    <a:solidFill>
                      <a:schemeClr val="accent4">
                        <a:lumMod val="20000"/>
                        <a:lumOff val="80000"/>
                      </a:schemeClr>
                    </a:solidFill>
                  </a:tcPr>
                </a:tc>
                <a:tc>
                  <a:txBody>
                    <a:bodyPr/>
                    <a:lstStyle/>
                    <a:p>
                      <a:r>
                        <a:rPr lang="en-US" b="1" dirty="0" smtClean="0"/>
                        <a:t>100</a:t>
                      </a:r>
                      <a:endParaRPr lang="en-US" b="1" dirty="0"/>
                    </a:p>
                  </a:txBody>
                  <a:tcPr>
                    <a:solidFill>
                      <a:schemeClr val="accent4">
                        <a:lumMod val="20000"/>
                        <a:lumOff val="80000"/>
                      </a:schemeClr>
                    </a:solidFill>
                  </a:tcPr>
                </a:tc>
                <a:tc>
                  <a:txBody>
                    <a:bodyPr/>
                    <a:lstStyle/>
                    <a:p>
                      <a:r>
                        <a:rPr lang="en-US" b="1" dirty="0" smtClean="0"/>
                        <a:t>4.25</a:t>
                      </a:r>
                      <a:endParaRPr lang="en-US" b="1" dirty="0"/>
                    </a:p>
                  </a:txBody>
                  <a:tcPr>
                    <a:solidFill>
                      <a:schemeClr val="accent4">
                        <a:lumMod val="20000"/>
                        <a:lumOff val="80000"/>
                      </a:schemeClr>
                    </a:solidFill>
                  </a:tcPr>
                </a:tc>
              </a:tr>
            </a:tbl>
          </a:graphicData>
        </a:graphic>
      </p:graphicFrame>
    </p:spTree>
    <p:extLst>
      <p:ext uri="{BB962C8B-B14F-4D97-AF65-F5344CB8AC3E}">
        <p14:creationId xmlns:p14="http://schemas.microsoft.com/office/powerpoint/2010/main" val="365134465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9200" y="5334000"/>
            <a:ext cx="6601177" cy="477818"/>
          </a:xfrm>
        </p:spPr>
        <p:txBody>
          <a:bodyPr>
            <a:noAutofit/>
          </a:bodyPr>
          <a:lstStyle/>
          <a:p>
            <a:pPr algn="l"/>
            <a:r>
              <a:rPr lang="en-US" sz="2000" dirty="0" smtClean="0"/>
              <a:t>Source: </a:t>
            </a:r>
            <a:r>
              <a:rPr lang="en-US" sz="2000" dirty="0"/>
              <a:t>National Health Account 2004 – 05, MOHFW, GOI</a:t>
            </a:r>
            <a:br>
              <a:rPr lang="en-US" sz="2000" dirty="0"/>
            </a:br>
            <a:endParaRPr lang="en-US" sz="2000" dirty="0"/>
          </a:p>
        </p:txBody>
      </p:sp>
      <p:pic>
        <p:nvPicPr>
          <p:cNvPr id="4" name="Content Placeholder 3"/>
          <p:cNvPicPr>
            <a:picLocks noGrp="1"/>
          </p:cNvPicPr>
          <p:nvPr>
            <p:ph idx="1"/>
          </p:nvPr>
        </p:nvPicPr>
        <p:blipFill>
          <a:blip r:embed="rId2"/>
          <a:stretch>
            <a:fillRect/>
          </a:stretch>
        </p:blipFill>
        <p:spPr>
          <a:xfrm>
            <a:off x="1219200" y="838200"/>
            <a:ext cx="6781800" cy="4038600"/>
          </a:xfrm>
          <a:prstGeom prst="rect">
            <a:avLst/>
          </a:prstGeom>
        </p:spPr>
      </p:pic>
    </p:spTree>
    <p:extLst>
      <p:ext uri="{BB962C8B-B14F-4D97-AF65-F5344CB8AC3E}">
        <p14:creationId xmlns:p14="http://schemas.microsoft.com/office/powerpoint/2010/main" val="1097584761"/>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ushpin">
  <a:themeElements>
    <a:clrScheme name="Pushpin">
      <a:dk1>
        <a:sysClr val="windowText" lastClr="000000"/>
      </a:dk1>
      <a:lt1>
        <a:sysClr val="window" lastClr="FFFFFF"/>
      </a:lt1>
      <a:dk2>
        <a:srgbClr val="465E9C"/>
      </a:dk2>
      <a:lt2>
        <a:srgbClr val="CCDDEA"/>
      </a:lt2>
      <a:accent1>
        <a:srgbClr val="FDA023"/>
      </a:accent1>
      <a:accent2>
        <a:srgbClr val="AA2B1E"/>
      </a:accent2>
      <a:accent3>
        <a:srgbClr val="71685C"/>
      </a:accent3>
      <a:accent4>
        <a:srgbClr val="64A73B"/>
      </a:accent4>
      <a:accent5>
        <a:srgbClr val="EB5605"/>
      </a:accent5>
      <a:accent6>
        <a:srgbClr val="B9CA1A"/>
      </a:accent6>
      <a:hlink>
        <a:srgbClr val="D83E2C"/>
      </a:hlink>
      <a:folHlink>
        <a:srgbClr val="ED7D27"/>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Pushpin">
      <a:fillStyleLst>
        <a:solidFill>
          <a:schemeClr val="phClr"/>
        </a:solidFill>
        <a:gradFill rotWithShape="1">
          <a:gsLst>
            <a:gs pos="0">
              <a:schemeClr val="phClr">
                <a:tint val="50000"/>
                <a:satMod val="180000"/>
                <a:lumMod val="100000"/>
              </a:schemeClr>
            </a:gs>
            <a:gs pos="40000">
              <a:schemeClr val="phClr">
                <a:tint val="60000"/>
                <a:satMod val="130000"/>
                <a:lumMod val="100000"/>
              </a:schemeClr>
            </a:gs>
            <a:gs pos="100000">
              <a:schemeClr val="phClr">
                <a:tint val="96000"/>
                <a:lumMod val="108000"/>
              </a:schemeClr>
            </a:gs>
          </a:gsLst>
          <a:lin ang="5400000" scaled="0"/>
        </a:gradFill>
        <a:gradFill rotWithShape="1">
          <a:gsLst>
            <a:gs pos="0">
              <a:schemeClr val="phClr"/>
            </a:gs>
            <a:gs pos="100000">
              <a:schemeClr val="phClr">
                <a:shade val="76000"/>
                <a:lumMod val="90000"/>
              </a:schemeClr>
            </a:gs>
          </a:gsLst>
          <a:lin ang="5400000" scaled="0"/>
        </a:gradFill>
      </a:fillStyleLst>
      <a:lnStyleLst>
        <a:ln w="9525" cap="flat" cmpd="sng" algn="ctr">
          <a:solidFill>
            <a:schemeClr val="phClr"/>
          </a:solidFill>
          <a:prstDash val="solid"/>
        </a:ln>
        <a:ln w="15875" cap="flat" cmpd="sng" algn="ctr">
          <a:solidFill>
            <a:schemeClr val="phClr">
              <a:shade val="80000"/>
              <a:lumMod val="90000"/>
            </a:schemeClr>
          </a:solidFill>
          <a:prstDash val="solid"/>
        </a:ln>
        <a:ln w="25400" cap="flat" cmpd="sng" algn="ctr">
          <a:solidFill>
            <a:schemeClr val="phClr"/>
          </a:solidFill>
          <a:prstDash val="solid"/>
        </a:ln>
      </a:lnStyleLst>
      <a:effectStyleLst>
        <a:effectStyle>
          <a:effectLst/>
        </a:effectStyle>
        <a:effectStyle>
          <a:effectLst>
            <a:outerShdw blurRad="38100" dist="38100" dir="4800000" sx="98000" sy="98000" rotWithShape="0">
              <a:srgbClr val="000000">
                <a:alpha val="32000"/>
              </a:srgbClr>
            </a:outerShdw>
          </a:effectLst>
        </a:effectStyle>
        <a:effectStyle>
          <a:effectLst>
            <a:outerShdw blurRad="38100" dist="38100" dir="4800000" sx="96000" sy="96000" rotWithShape="0">
              <a:srgbClr val="000000">
                <a:alpha val="40000"/>
              </a:srgbClr>
            </a:outerShdw>
          </a:effectLst>
          <a:scene3d>
            <a:camera prst="orthographicFront">
              <a:rot lat="0" lon="0" rev="0"/>
            </a:camera>
            <a:lightRig rig="threePt" dir="t">
              <a:rot lat="0" lon="0" rev="3240000"/>
            </a:lightRig>
          </a:scene3d>
          <a:sp3d>
            <a:bevelT w="28575" h="28575"/>
          </a:sp3d>
        </a:effectStyle>
      </a:effectStyleLst>
      <a:bgFillStyleLst>
        <a:solidFill>
          <a:schemeClr val="phClr">
            <a:tint val="93000"/>
          </a:schemeClr>
        </a:solidFill>
        <a:blipFill rotWithShape="1">
          <a:blip xmlns:r="http://schemas.openxmlformats.org/officeDocument/2006/relationships" r:embed="rId1">
            <a:duotone>
              <a:schemeClr val="phClr">
                <a:shade val="80000"/>
                <a:satMod val="140000"/>
                <a:lumMod val="50000"/>
              </a:schemeClr>
              <a:schemeClr val="phClr">
                <a:tint val="95000"/>
                <a:satMod val="180000"/>
                <a:lumMod val="160000"/>
              </a:schemeClr>
            </a:duotone>
          </a:blip>
          <a:stretch/>
        </a:blipFill>
        <a:blipFill rotWithShape="1">
          <a:blip xmlns:r="http://schemas.openxmlformats.org/officeDocument/2006/relationships" r:embed="rId2">
            <a:duotone>
              <a:schemeClr val="phClr">
                <a:tint val="98000"/>
                <a:shade val="90000"/>
                <a:satMod val="120000"/>
                <a:lumMod val="54000"/>
              </a:schemeClr>
              <a:schemeClr val="phClr">
                <a:tint val="80000"/>
                <a:satMod val="160000"/>
                <a:lumMod val="140000"/>
              </a:schemeClr>
            </a:duotone>
          </a:blip>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Pushpin</Template>
  <TotalTime>880</TotalTime>
  <Words>3826</Words>
  <Application>Microsoft Office PowerPoint</Application>
  <PresentationFormat>On-screen Show (4:3)</PresentationFormat>
  <Paragraphs>442</Paragraphs>
  <Slides>50</Slides>
  <Notes>10</Notes>
  <HiddenSlides>0</HiddenSlides>
  <MMClips>0</MMClips>
  <ScaleCrop>false</ScaleCrop>
  <HeadingPairs>
    <vt:vector size="4" baseType="variant">
      <vt:variant>
        <vt:lpstr>Theme</vt:lpstr>
      </vt:variant>
      <vt:variant>
        <vt:i4>1</vt:i4>
      </vt:variant>
      <vt:variant>
        <vt:lpstr>Slide Titles</vt:lpstr>
      </vt:variant>
      <vt:variant>
        <vt:i4>50</vt:i4>
      </vt:variant>
    </vt:vector>
  </HeadingPairs>
  <TitlesOfParts>
    <vt:vector size="51" baseType="lpstr">
      <vt:lpstr>Pushpin</vt:lpstr>
      <vt:lpstr>Health Financing Strategies  for  Universal Health Coverage </vt:lpstr>
      <vt:lpstr>Outline: </vt:lpstr>
      <vt:lpstr>PowerPoint Presentation</vt:lpstr>
      <vt:lpstr>Thailand: Thunyalak Boonsumlit </vt:lpstr>
      <vt:lpstr>China: Story of Dou Huhai </vt:lpstr>
      <vt:lpstr>Universal Health Coverage: </vt:lpstr>
      <vt:lpstr>Historical Perspectives: </vt:lpstr>
      <vt:lpstr>Health System Financing in India: </vt:lpstr>
      <vt:lpstr>Source: National Health Account 2004 – 05, MOHFW, GOI </vt:lpstr>
      <vt:lpstr>Distribution of Public &amp; Private Spending in States </vt:lpstr>
      <vt:lpstr>Health Expenditure in India: International Comparison: </vt:lpstr>
      <vt:lpstr>Private Insurance Coverage: India</vt:lpstr>
      <vt:lpstr>Why Universal Coverage? </vt:lpstr>
      <vt:lpstr>Three Dimensions of Universal Health Coverage:</vt:lpstr>
      <vt:lpstr>A theory of change due to health insurance</vt:lpstr>
      <vt:lpstr>Three fundamental questions ?  </vt:lpstr>
      <vt:lpstr>Where we are? </vt:lpstr>
      <vt:lpstr>Where we are? …..</vt:lpstr>
      <vt:lpstr>Where we are? …..</vt:lpstr>
      <vt:lpstr>Financing for Universal Health Coverage: </vt:lpstr>
      <vt:lpstr>Three critical areas of health financing:  </vt:lpstr>
      <vt:lpstr>Purchasing:</vt:lpstr>
      <vt:lpstr>On the path to universal coverage: Country Examples </vt:lpstr>
      <vt:lpstr>The health financing decision process:</vt:lpstr>
      <vt:lpstr>More Money for Health: </vt:lpstr>
      <vt:lpstr>Ensuring a fair share of total government spending on health: Table: Government expenditure on health as a percentage of total government expenditures by WHO region, 2000–2007a </vt:lpstr>
      <vt:lpstr>Table: The share of total government expenditure allocated to health in the WHO European Region, 2007 </vt:lpstr>
      <vt:lpstr>Diversifying Domestic Sources of Revenue: </vt:lpstr>
      <vt:lpstr>Diversifying Domestic Sources of Revenue: Some Options </vt:lpstr>
      <vt:lpstr>PowerPoint Presentation</vt:lpstr>
      <vt:lpstr>External financial assistance: </vt:lpstr>
      <vt:lpstr>Direct Payment:  Why is it so widespread? </vt:lpstr>
      <vt:lpstr>Out-of-pocket payments as a function of gross domestic product (GDP) per capita, 2007 </vt:lpstr>
      <vt:lpstr>The effect of out-of-pocket spending on financial catastrophe and impoverishment </vt:lpstr>
      <vt:lpstr>Strength in numbers:  </vt:lpstr>
      <vt:lpstr>  More health for the Money: Using resources wisely  </vt:lpstr>
      <vt:lpstr>Ten Leading Causes of Inefficiency:</vt:lpstr>
      <vt:lpstr>Table: Median price ratios of public-sector procurement prices for generic medicines, by WHO region: </vt:lpstr>
      <vt:lpstr>How can this in- efficiency be tackled? WHO-CHOICE (Choosing Interventions that are Cost Effective) Strategy </vt:lpstr>
      <vt:lpstr>Tackling Inefficiency: Lebanon’s Example</vt:lpstr>
      <vt:lpstr>Indian Scenario: </vt:lpstr>
      <vt:lpstr>  The new architecture for UHC: 6 Critical Areas:  </vt:lpstr>
      <vt:lpstr>Current Scenario in India:</vt:lpstr>
      <vt:lpstr>Vision for UHC:</vt:lpstr>
      <vt:lpstr>Three core objectives need to be tackled: </vt:lpstr>
      <vt:lpstr>Key Recommendations:</vt:lpstr>
      <vt:lpstr>PowerPoint Presentation</vt:lpstr>
      <vt:lpstr>Health Insurance Schemes being implemented by GOI and States Govt. </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Health Financing Strategies  for  Universal Health Coverage </dc:title>
  <dc:creator>Vikash</dc:creator>
  <cp:lastModifiedBy>Dr. Vikash R. Keshri</cp:lastModifiedBy>
  <cp:revision>44</cp:revision>
  <dcterms:created xsi:type="dcterms:W3CDTF">2006-08-16T00:00:00Z</dcterms:created>
  <dcterms:modified xsi:type="dcterms:W3CDTF">2012-09-23T04:46:34Z</dcterms:modified>
</cp:coreProperties>
</file>